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7" r:id="rId5"/>
    <p:sldMasterId id="2147483699" r:id="rId6"/>
    <p:sldMasterId id="2147483730" r:id="rId7"/>
    <p:sldMasterId id="2147483765" r:id="rId8"/>
    <p:sldMasterId id="2147483777" r:id="rId9"/>
    <p:sldMasterId id="2147483791" r:id="rId10"/>
  </p:sldMasterIdLst>
  <p:notesMasterIdLst>
    <p:notesMasterId r:id="rId63"/>
  </p:notesMasterIdLst>
  <p:sldIdLst>
    <p:sldId id="278" r:id="rId11"/>
    <p:sldId id="279" r:id="rId12"/>
    <p:sldId id="294" r:id="rId13"/>
    <p:sldId id="3889" r:id="rId14"/>
    <p:sldId id="259" r:id="rId15"/>
    <p:sldId id="3859" r:id="rId16"/>
    <p:sldId id="3869" r:id="rId17"/>
    <p:sldId id="296" r:id="rId18"/>
    <p:sldId id="295" r:id="rId19"/>
    <p:sldId id="262" r:id="rId20"/>
    <p:sldId id="263" r:id="rId21"/>
    <p:sldId id="264" r:id="rId22"/>
    <p:sldId id="265" r:id="rId23"/>
    <p:sldId id="266" r:id="rId24"/>
    <p:sldId id="267" r:id="rId25"/>
    <p:sldId id="268" r:id="rId26"/>
    <p:sldId id="269" r:id="rId27"/>
    <p:sldId id="270" r:id="rId28"/>
    <p:sldId id="3861" r:id="rId29"/>
    <p:sldId id="3890" r:id="rId30"/>
    <p:sldId id="3894" r:id="rId31"/>
    <p:sldId id="3891" r:id="rId32"/>
    <p:sldId id="3892" r:id="rId33"/>
    <p:sldId id="3893" r:id="rId34"/>
    <p:sldId id="261" r:id="rId35"/>
    <p:sldId id="290" r:id="rId36"/>
    <p:sldId id="3872" r:id="rId37"/>
    <p:sldId id="3836" r:id="rId38"/>
    <p:sldId id="297" r:id="rId39"/>
    <p:sldId id="3873" r:id="rId40"/>
    <p:sldId id="3897" r:id="rId41"/>
    <p:sldId id="3875" r:id="rId42"/>
    <p:sldId id="3898" r:id="rId43"/>
    <p:sldId id="257" r:id="rId44"/>
    <p:sldId id="260" r:id="rId45"/>
    <p:sldId id="258" r:id="rId46"/>
    <p:sldId id="3883" r:id="rId47"/>
    <p:sldId id="3879" r:id="rId48"/>
    <p:sldId id="3882" r:id="rId49"/>
    <p:sldId id="3877" r:id="rId50"/>
    <p:sldId id="3878" r:id="rId51"/>
    <p:sldId id="281" r:id="rId52"/>
    <p:sldId id="3858" r:id="rId53"/>
    <p:sldId id="3880" r:id="rId54"/>
    <p:sldId id="3881" r:id="rId55"/>
    <p:sldId id="3864" r:id="rId56"/>
    <p:sldId id="3871" r:id="rId57"/>
    <p:sldId id="3867" r:id="rId58"/>
    <p:sldId id="3895" r:id="rId59"/>
    <p:sldId id="3896" r:id="rId60"/>
    <p:sldId id="3884" r:id="rId61"/>
    <p:sldId id="3865" r:id="rId6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8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Increase academic achievement in Math</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custT="1"/>
      <dgm:spPr>
        <a:solidFill>
          <a:schemeClr val="accent6"/>
        </a:solidFill>
      </dgm:spPr>
      <dgm:t>
        <a:bodyPr/>
        <a:lstStyle/>
        <a:p>
          <a:r>
            <a:rPr lang="en-US" sz="1400" dirty="0"/>
            <a:t>Level 3 and up will increase from 13% to 16% and </a:t>
          </a:r>
          <a:r>
            <a:rPr lang="en-US" sz="1400" dirty="0" err="1"/>
            <a:t>Lvl</a:t>
          </a:r>
          <a:r>
            <a:rPr lang="en-US" sz="1400" dirty="0"/>
            <a:t> 2 and up will increase from 47% to 50%</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GMAS</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Increase academic achievement in ELA &amp; Math</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6E982165-ABFB-4203-BE05-C8FF58A35896}">
      <dgm:prSet phldrT="[Text]"/>
      <dgm:spPr>
        <a:solidFill>
          <a:schemeClr val="accent4"/>
        </a:solidFill>
      </dgm:spPr>
      <dgm:t>
        <a:bodyPr/>
        <a:lstStyle/>
        <a:p>
          <a:r>
            <a:rPr lang="en-US" dirty="0"/>
            <a:t>GMAS</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3D77A2C2-3E87-468E-9F41-0580EB050146}">
      <dgm:prSet phldrT="[Text]" custT="1"/>
      <dgm:spPr>
        <a:solidFill>
          <a:schemeClr val="accent6"/>
        </a:solidFill>
      </dgm:spPr>
      <dgm:t>
        <a:bodyPr/>
        <a:lstStyle/>
        <a:p>
          <a:r>
            <a:rPr lang="en-US" sz="1400" dirty="0" err="1"/>
            <a:t>Lvl</a:t>
          </a:r>
          <a:r>
            <a:rPr lang="en-US" sz="1400" dirty="0"/>
            <a:t> 3 and up will increase from 17% to 20% and  </a:t>
          </a:r>
          <a:r>
            <a:rPr lang="en-US" sz="1400" dirty="0" err="1"/>
            <a:t>Lvl</a:t>
          </a:r>
          <a:r>
            <a:rPr lang="en-US" sz="1400" dirty="0"/>
            <a:t> 2 and up will increase from 48% to 51%</a:t>
          </a:r>
        </a:p>
      </dgm:t>
    </dgm:pt>
    <dgm:pt modelId="{CCE19885-822D-4FC2-938E-A85B1791BAA4}" type="sibTrans" cxnId="{A3A0796E-FDB5-42A7-B784-1B89FE5D650B}">
      <dgm:prSet/>
      <dgm:spPr/>
      <dgm:t>
        <a:bodyPr/>
        <a:lstStyle/>
        <a:p>
          <a:endParaRPr lang="en-US"/>
        </a:p>
      </dgm:t>
    </dgm:pt>
    <dgm:pt modelId="{2BFFFBA4-8A94-4577-81F6-C8858EB7A5C6}" type="parTrans" cxnId="{A3A0796E-FDB5-42A7-B784-1B89FE5D650B}">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Implement Whole Child Support System</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r>
            <a:rPr lang="en-US" dirty="0"/>
            <a:t>Increase ADA from 87.8% to 90%</a:t>
          </a:r>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EOY Average Daily Attendance (ADA)</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pt>
    <dgm:pt modelId="{D61C3C11-0882-4EAF-ABF8-532F091DF920}" type="pres">
      <dgm:prSet presAssocID="{807CD5DA-DA2C-4E6F-9427-65727179A0E1}" presName="sibTrans" presStyleLbl="sibTrans2D1" presStyleIdx="0" presStyleCnt="2"/>
      <dgm:spPr/>
    </dgm:pt>
    <dgm:pt modelId="{9B94C8F1-B156-4B91-9608-A2C0B923EBD7}" type="pres">
      <dgm:prSet presAssocID="{807CD5DA-DA2C-4E6F-9427-65727179A0E1}" presName="connectorText" presStyleLbl="sibTrans2D1" presStyleIdx="0" presStyleCnt="2"/>
      <dgm:spPr/>
    </dgm:pt>
    <dgm:pt modelId="{810413E1-B41A-4A73-99A1-F0B366F6CDE2}" type="pres">
      <dgm:prSet presAssocID="{3D77A2C2-3E87-468E-9F41-0580EB050146}" presName="node" presStyleLbl="node1" presStyleIdx="1" presStyleCnt="3">
        <dgm:presLayoutVars>
          <dgm:bulletEnabled val="1"/>
        </dgm:presLayoutVars>
      </dgm:prSet>
      <dgm:spPr/>
    </dgm:pt>
    <dgm:pt modelId="{EB37E565-04CD-4728-8780-80F51E812A81}" type="pres">
      <dgm:prSet presAssocID="{CCE19885-822D-4FC2-938E-A85B1791BAA4}" presName="sibTrans" presStyleLbl="sibTrans2D1" presStyleIdx="1" presStyleCnt="2"/>
      <dgm:spPr/>
    </dgm:pt>
    <dgm:pt modelId="{2EF027DA-4FC5-4549-82BA-5C3B59D1AE35}" type="pres">
      <dgm:prSet presAssocID="{CCE19885-822D-4FC2-938E-A85B1791BAA4}" presName="connectorText" presStyleLbl="sibTrans2D1" presStyleIdx="1" presStyleCnt="2"/>
      <dgm:spPr/>
    </dgm:pt>
    <dgm:pt modelId="{E9CF8C3A-61B4-4C28-BC4D-7FA17CF858A9}" type="pres">
      <dgm:prSet presAssocID="{6E982165-ABFB-4203-BE05-C8FF58A35896}" presName="node" presStyleLbl="node1" presStyleIdx="2" presStyleCnt="3">
        <dgm:presLayoutVars>
          <dgm:bulletEnabled val="1"/>
        </dgm:presLayoutVars>
      </dgm:prSet>
      <dgm:spPr/>
    </dgm:pt>
  </dgm:ptLst>
  <dgm:cxnLst>
    <dgm:cxn modelId="{01B9F802-EE51-490B-B876-381B1EDBCFD7}" srcId="{712D917E-FE20-4723-9C09-CE56F00CBC3C}" destId="{6E982165-ABFB-4203-BE05-C8FF58A35896}" srcOrd="2" destOrd="0" parTransId="{DC718CE2-EFDE-4D6A-AD02-517ACC6D911E}" sibTransId="{9474F23F-25D7-43A6-9C27-A8C969BB720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F08B138F-CDDB-49DB-9243-FF3CB6B46A0C}" type="presOf" srcId="{3D77A2C2-3E87-468E-9F41-0580EB050146}" destId="{810413E1-B41A-4A73-99A1-F0B366F6CDE2}"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87BF8DB0-F55D-4721-9239-ECF06DB7B839}" type="presOf" srcId="{6E982165-ABFB-4203-BE05-C8FF58A35896}" destId="{E9CF8C3A-61B4-4C28-BC4D-7FA17CF858A9}" srcOrd="0" destOrd="0" presId="urn:microsoft.com/office/officeart/2005/8/layout/process1"/>
    <dgm:cxn modelId="{86D652DC-5E87-4C4B-9BEB-9FF38370DBBC}" type="presOf" srcId="{CCE19885-822D-4FC2-938E-A85B1791BAA4}" destId="{EB37E565-04CD-4728-8780-80F51E812A81}"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a:t>
          </a:r>
        </a:p>
        <a:p>
          <a:r>
            <a:rPr lang="en-US" dirty="0"/>
            <a:t>School Leadership completed Needs Assessment and defined overarching needs</a:t>
          </a:r>
        </a:p>
        <a:p>
          <a:endParaRPr lang="en-US"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a:t>
          </a:r>
        </a:p>
        <a:p>
          <a:r>
            <a:rPr lang="en-US" b="0" u="none" dirty="0"/>
            <a:t>School Leadership completed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SY25-26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3A0FCC-FF9A-4907-B52A-E05B95B353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24F4B00-D915-4ABD-A1C9-1B16F98EA077}">
      <dgm:prSet custT="1"/>
      <dgm:spPr>
        <a:solidFill>
          <a:schemeClr val="accent1">
            <a:lumMod val="75000"/>
          </a:schemeClr>
        </a:solidFill>
      </dgm:spPr>
      <dgm:t>
        <a:bodyPr/>
        <a:lstStyle/>
        <a:p>
          <a:r>
            <a:rPr lang="en-US" sz="1600" b="0" i="0" dirty="0"/>
            <a:t>“dress in good taste”</a:t>
          </a:r>
          <a:endParaRPr lang="en-US" sz="1600" dirty="0"/>
        </a:p>
      </dgm:t>
    </dgm:pt>
    <dgm:pt modelId="{7391E06D-89B9-4B32-B52E-111160043B8F}" type="parTrans" cxnId="{F87B7A56-5D50-44FC-B107-7B3E20A40BBD}">
      <dgm:prSet/>
      <dgm:spPr/>
      <dgm:t>
        <a:bodyPr/>
        <a:lstStyle/>
        <a:p>
          <a:endParaRPr lang="en-US"/>
        </a:p>
      </dgm:t>
    </dgm:pt>
    <dgm:pt modelId="{B28C0B88-4F10-4926-B2A5-B794232117C0}" type="sibTrans" cxnId="{F87B7A56-5D50-44FC-B107-7B3E20A40BBD}">
      <dgm:prSet/>
      <dgm:spPr/>
      <dgm:t>
        <a:bodyPr/>
        <a:lstStyle/>
        <a:p>
          <a:endParaRPr lang="en-US"/>
        </a:p>
      </dgm:t>
    </dgm:pt>
    <dgm:pt modelId="{6CC11BB1-55BD-4810-9D3D-AFF21F69A462}">
      <dgm:prSet custT="1"/>
      <dgm:spPr/>
      <dgm:t>
        <a:bodyPr/>
        <a:lstStyle/>
        <a:p>
          <a:r>
            <a:rPr lang="en-US" sz="1600" b="0" i="0" dirty="0"/>
            <a:t>  “no baggy pants”</a:t>
          </a:r>
          <a:endParaRPr lang="en-US" sz="1600" dirty="0"/>
        </a:p>
      </dgm:t>
    </dgm:pt>
    <dgm:pt modelId="{5A4F8801-39F1-4C46-9EBE-9A550828A330}" type="parTrans" cxnId="{4CF11D69-A123-4F56-84E8-C62F7E8E02F1}">
      <dgm:prSet/>
      <dgm:spPr/>
      <dgm:t>
        <a:bodyPr/>
        <a:lstStyle/>
        <a:p>
          <a:endParaRPr lang="en-US"/>
        </a:p>
      </dgm:t>
    </dgm:pt>
    <dgm:pt modelId="{3B1DF30F-2E1B-45DC-925C-743BDC2A32D9}" type="sibTrans" cxnId="{4CF11D69-A123-4F56-84E8-C62F7E8E02F1}">
      <dgm:prSet/>
      <dgm:spPr/>
      <dgm:t>
        <a:bodyPr/>
        <a:lstStyle/>
        <a:p>
          <a:endParaRPr lang="en-US"/>
        </a:p>
      </dgm:t>
    </dgm:pt>
    <dgm:pt modelId="{BCB58715-8F12-4563-9324-7E8E66AD2807}">
      <dgm:prSet custT="1"/>
      <dgm:spPr/>
      <dgm:t>
        <a:bodyPr/>
        <a:lstStyle/>
        <a:p>
          <a:r>
            <a:rPr lang="en-US" sz="1600" dirty="0"/>
            <a:t>“no short shorts or skirts”</a:t>
          </a:r>
        </a:p>
      </dgm:t>
    </dgm:pt>
    <dgm:pt modelId="{6A3582B4-B95E-49CE-A870-6B788FCA5154}" type="parTrans" cxnId="{D2D1F251-6170-4E0E-AD72-625BABCB9199}">
      <dgm:prSet/>
      <dgm:spPr/>
      <dgm:t>
        <a:bodyPr/>
        <a:lstStyle/>
        <a:p>
          <a:endParaRPr lang="en-US"/>
        </a:p>
      </dgm:t>
    </dgm:pt>
    <dgm:pt modelId="{7F1EE745-6CF4-4810-9726-64FA4EEDAACE}" type="sibTrans" cxnId="{D2D1F251-6170-4E0E-AD72-625BABCB9199}">
      <dgm:prSet/>
      <dgm:spPr/>
      <dgm:t>
        <a:bodyPr/>
        <a:lstStyle/>
        <a:p>
          <a:endParaRPr lang="en-US"/>
        </a:p>
      </dgm:t>
    </dgm:pt>
    <dgm:pt modelId="{26063C61-68F8-4EA3-BA8C-9ECA51628463}">
      <dgm:prSet custT="1"/>
      <dgm:spPr/>
      <dgm:t>
        <a:bodyPr/>
        <a:lstStyle/>
        <a:p>
          <a:r>
            <a:rPr lang="en-US" sz="1600" b="0" i="0" dirty="0"/>
            <a:t>“no tight/revealing clothing”</a:t>
          </a:r>
          <a:endParaRPr lang="en-US" sz="1600" dirty="0"/>
        </a:p>
      </dgm:t>
    </dgm:pt>
    <dgm:pt modelId="{B6DF1136-97A1-4B30-9CFE-5DDE44EC6A78}" type="parTrans" cxnId="{2D132CF0-D24F-44E9-8CD8-35C09FC81787}">
      <dgm:prSet/>
      <dgm:spPr/>
      <dgm:t>
        <a:bodyPr/>
        <a:lstStyle/>
        <a:p>
          <a:endParaRPr lang="en-US"/>
        </a:p>
      </dgm:t>
    </dgm:pt>
    <dgm:pt modelId="{43AD7571-CED1-40E3-8B6A-8545A7BCEFDA}" type="sibTrans" cxnId="{2D132CF0-D24F-44E9-8CD8-35C09FC81787}">
      <dgm:prSet/>
      <dgm:spPr/>
      <dgm:t>
        <a:bodyPr/>
        <a:lstStyle/>
        <a:p>
          <a:endParaRPr lang="en-US"/>
        </a:p>
      </dgm:t>
    </dgm:pt>
    <dgm:pt modelId="{B75020B3-B1ED-4159-AC07-D89DE2985946}">
      <dgm:prSet custT="1"/>
      <dgm:spPr/>
      <dgm:t>
        <a:bodyPr/>
        <a:lstStyle/>
        <a:p>
          <a:r>
            <a:rPr lang="en-US" sz="1600" b="0" i="0" dirty="0"/>
            <a:t>“no ‘extreme</a:t>
          </a:r>
          <a:r>
            <a:rPr lang="en-US" sz="1600" dirty="0"/>
            <a:t>’</a:t>
          </a:r>
          <a:r>
            <a:rPr lang="en-US" sz="1600" b="0" i="0" dirty="0"/>
            <a:t> hairstyles or colors”</a:t>
          </a:r>
          <a:endParaRPr lang="en-US" sz="1600" dirty="0"/>
        </a:p>
      </dgm:t>
    </dgm:pt>
    <dgm:pt modelId="{46B50903-4626-4DD2-90BF-09F2F2ADDBCE}" type="parTrans" cxnId="{A1B0AEA5-7048-4320-8BC9-328F6554206C}">
      <dgm:prSet/>
      <dgm:spPr/>
      <dgm:t>
        <a:bodyPr/>
        <a:lstStyle/>
        <a:p>
          <a:endParaRPr lang="en-US"/>
        </a:p>
      </dgm:t>
    </dgm:pt>
    <dgm:pt modelId="{DC3CF769-F6BF-496B-B0CA-DFAED8026E7A}" type="sibTrans" cxnId="{A1B0AEA5-7048-4320-8BC9-328F6554206C}">
      <dgm:prSet/>
      <dgm:spPr/>
      <dgm:t>
        <a:bodyPr/>
        <a:lstStyle/>
        <a:p>
          <a:endParaRPr lang="en-US"/>
        </a:p>
      </dgm:t>
    </dgm:pt>
    <dgm:pt modelId="{7AB7DB09-9032-4F67-8267-2135B030718F}">
      <dgm:prSet custT="1"/>
      <dgm:spPr/>
      <dgm:t>
        <a:bodyPr/>
        <a:lstStyle/>
        <a:p>
          <a:r>
            <a:rPr lang="en-US" sz="1600" dirty="0"/>
            <a:t>“all shirts must be tucked in</a:t>
          </a:r>
        </a:p>
      </dgm:t>
    </dgm:pt>
    <dgm:pt modelId="{8378F12F-DE3B-4456-B540-352F9B146DB5}" type="parTrans" cxnId="{3C9FDDF5-DB07-465A-9C62-B814A33525A8}">
      <dgm:prSet/>
      <dgm:spPr/>
      <dgm:t>
        <a:bodyPr/>
        <a:lstStyle/>
        <a:p>
          <a:endParaRPr lang="en-US"/>
        </a:p>
      </dgm:t>
    </dgm:pt>
    <dgm:pt modelId="{D5CA9328-D9C5-4BE8-B91C-43A80790FB62}" type="sibTrans" cxnId="{3C9FDDF5-DB07-465A-9C62-B814A33525A8}">
      <dgm:prSet/>
      <dgm:spPr/>
      <dgm:t>
        <a:bodyPr/>
        <a:lstStyle/>
        <a:p>
          <a:endParaRPr lang="en-US"/>
        </a:p>
      </dgm:t>
    </dgm:pt>
    <dgm:pt modelId="{FB8FED28-7E3F-4178-9DE8-76631BF19618}">
      <dgm:prSet custT="1"/>
      <dgm:spPr>
        <a:solidFill>
          <a:schemeClr val="accent2"/>
        </a:solidFill>
      </dgm:spPr>
      <dgm:t>
        <a:bodyPr/>
        <a:lstStyle/>
        <a:p>
          <a:r>
            <a:rPr lang="en-US" sz="1600" dirty="0"/>
            <a:t>“hair should be clean and neatly groomed” </a:t>
          </a:r>
        </a:p>
      </dgm:t>
    </dgm:pt>
    <dgm:pt modelId="{6ED0FB57-2525-43DD-8E6A-545DBE2908B0}" type="parTrans" cxnId="{DCAB34D2-BDC1-4260-8A52-CD4A5D109402}">
      <dgm:prSet/>
      <dgm:spPr/>
      <dgm:t>
        <a:bodyPr/>
        <a:lstStyle/>
        <a:p>
          <a:endParaRPr lang="en-US"/>
        </a:p>
      </dgm:t>
    </dgm:pt>
    <dgm:pt modelId="{9D005EA6-AACE-4163-A9EE-147DC81D1D16}" type="sibTrans" cxnId="{DCAB34D2-BDC1-4260-8A52-CD4A5D109402}">
      <dgm:prSet/>
      <dgm:spPr/>
      <dgm:t>
        <a:bodyPr/>
        <a:lstStyle/>
        <a:p>
          <a:endParaRPr lang="en-US"/>
        </a:p>
      </dgm:t>
    </dgm:pt>
    <dgm:pt modelId="{490F1B44-B543-48FF-BA3E-7EF3A7BFC3E3}">
      <dgm:prSet custT="1"/>
      <dgm:spPr/>
      <dgm:t>
        <a:bodyPr/>
        <a:lstStyle/>
        <a:p>
          <a:r>
            <a:rPr lang="en-US" sz="1600"/>
            <a:t>“no shirts which expose cleavage”</a:t>
          </a:r>
        </a:p>
      </dgm:t>
    </dgm:pt>
    <dgm:pt modelId="{C2D389D7-7C3F-488F-B024-882F56A2EA9A}" type="parTrans" cxnId="{80BC89ED-FA13-4C0F-A8E9-153AF4891044}">
      <dgm:prSet/>
      <dgm:spPr/>
      <dgm:t>
        <a:bodyPr/>
        <a:lstStyle/>
        <a:p>
          <a:endParaRPr lang="en-US"/>
        </a:p>
      </dgm:t>
    </dgm:pt>
    <dgm:pt modelId="{5C620502-CA14-4C76-BB54-29BB71D8317D}" type="sibTrans" cxnId="{80BC89ED-FA13-4C0F-A8E9-153AF4891044}">
      <dgm:prSet/>
      <dgm:spPr/>
      <dgm:t>
        <a:bodyPr/>
        <a:lstStyle/>
        <a:p>
          <a:endParaRPr lang="en-US"/>
        </a:p>
      </dgm:t>
    </dgm:pt>
    <dgm:pt modelId="{CE80CF76-F7B7-463C-ACC5-7A3C009E66B2}">
      <dgm:prSet custT="1"/>
      <dgm:spPr/>
      <dgm:t>
        <a:bodyPr/>
        <a:lstStyle/>
        <a:p>
          <a:r>
            <a:rPr lang="en-US" sz="1400" b="0" i="0" dirty="0"/>
            <a:t>“students dressed in uniform are better perceived by teachers and peers”</a:t>
          </a:r>
          <a:endParaRPr lang="en-US" sz="1400" dirty="0"/>
        </a:p>
      </dgm:t>
    </dgm:pt>
    <dgm:pt modelId="{EE1A00C0-D2D5-449E-9404-EEE04F29BE67}" type="parTrans" cxnId="{DB5BB86B-0C51-4A58-A83E-80294BE23111}">
      <dgm:prSet/>
      <dgm:spPr/>
      <dgm:t>
        <a:bodyPr/>
        <a:lstStyle/>
        <a:p>
          <a:endParaRPr lang="en-US"/>
        </a:p>
      </dgm:t>
    </dgm:pt>
    <dgm:pt modelId="{C1792263-F91E-43C4-AD88-D0F89A400294}" type="sibTrans" cxnId="{DB5BB86B-0C51-4A58-A83E-80294BE23111}">
      <dgm:prSet/>
      <dgm:spPr/>
      <dgm:t>
        <a:bodyPr/>
        <a:lstStyle/>
        <a:p>
          <a:endParaRPr lang="en-US"/>
        </a:p>
      </dgm:t>
    </dgm:pt>
    <dgm:pt modelId="{C6794B2D-EC04-42FB-8E12-DD7D3F6B0E16}">
      <dgm:prSet custT="1"/>
      <dgm:spPr/>
      <dgm:t>
        <a:bodyPr/>
        <a:lstStyle/>
        <a:p>
          <a:r>
            <a:rPr lang="en-US" sz="1600" b="0" i="0"/>
            <a:t>“</a:t>
          </a:r>
          <a:r>
            <a:rPr lang="en-US" sz="1600" b="0" i="0" dirty="0"/>
            <a:t>no activewear”                         </a:t>
          </a:r>
          <a:endParaRPr lang="en-US" sz="1600" dirty="0"/>
        </a:p>
      </dgm:t>
    </dgm:pt>
    <dgm:pt modelId="{F3CEEB8C-8B69-46C7-BCC4-1B69E72A74FB}" type="parTrans" cxnId="{09F03250-F060-406A-A1FA-F0E52ED2DAE1}">
      <dgm:prSet/>
      <dgm:spPr/>
      <dgm:t>
        <a:bodyPr/>
        <a:lstStyle/>
        <a:p>
          <a:endParaRPr lang="en-US"/>
        </a:p>
      </dgm:t>
    </dgm:pt>
    <dgm:pt modelId="{D0B1D4E9-F7E6-4CEA-A2BA-BDCC990ABD48}" type="sibTrans" cxnId="{09F03250-F060-406A-A1FA-F0E52ED2DAE1}">
      <dgm:prSet/>
      <dgm:spPr/>
      <dgm:t>
        <a:bodyPr/>
        <a:lstStyle/>
        <a:p>
          <a:endParaRPr lang="en-US"/>
        </a:p>
      </dgm:t>
    </dgm:pt>
    <dgm:pt modelId="{426CEA80-B597-4900-9261-98FD43C12D54}">
      <dgm:prSet custT="1"/>
      <dgm:spPr/>
      <dgm:t>
        <a:bodyPr/>
        <a:lstStyle/>
        <a:p>
          <a:r>
            <a:rPr lang="en-US" sz="1600" b="0" i="0"/>
            <a:t>“</a:t>
          </a:r>
          <a:r>
            <a:rPr lang="en-US" sz="1600" b="0" i="0" dirty="0"/>
            <a:t>no sweatpants”</a:t>
          </a:r>
          <a:endParaRPr lang="en-US" sz="1600" dirty="0"/>
        </a:p>
      </dgm:t>
    </dgm:pt>
    <dgm:pt modelId="{855F3523-44FD-497A-A123-A4BFB1A71740}" type="parTrans" cxnId="{9BF8A6FF-7B5B-4084-B78A-4048CD66A5B4}">
      <dgm:prSet/>
      <dgm:spPr/>
      <dgm:t>
        <a:bodyPr/>
        <a:lstStyle/>
        <a:p>
          <a:endParaRPr lang="en-US"/>
        </a:p>
      </dgm:t>
    </dgm:pt>
    <dgm:pt modelId="{61D28AF9-B937-4471-A493-3083969DE137}" type="sibTrans" cxnId="{9BF8A6FF-7B5B-4084-B78A-4048CD66A5B4}">
      <dgm:prSet/>
      <dgm:spPr/>
      <dgm:t>
        <a:bodyPr/>
        <a:lstStyle/>
        <a:p>
          <a:endParaRPr lang="en-US"/>
        </a:p>
      </dgm:t>
    </dgm:pt>
    <dgm:pt modelId="{0147B490-51D9-4488-8314-CA257B8A7F22}">
      <dgm:prSet custT="1"/>
      <dgm:spPr>
        <a:solidFill>
          <a:schemeClr val="accent2"/>
        </a:solidFill>
      </dgm:spPr>
      <dgm:t>
        <a:bodyPr/>
        <a:lstStyle/>
        <a:p>
          <a:r>
            <a:rPr lang="en-US" sz="1600" dirty="0"/>
            <a:t>“no spaghetti straps”</a:t>
          </a:r>
        </a:p>
      </dgm:t>
    </dgm:pt>
    <dgm:pt modelId="{DC873E92-F4FD-45EA-BE9D-4B05B8080B59}" type="parTrans" cxnId="{1244FBF2-903C-45E6-AF1C-7520D10526F6}">
      <dgm:prSet/>
      <dgm:spPr/>
      <dgm:t>
        <a:bodyPr/>
        <a:lstStyle/>
        <a:p>
          <a:endParaRPr lang="en-US"/>
        </a:p>
      </dgm:t>
    </dgm:pt>
    <dgm:pt modelId="{51AE1EBC-78C3-4825-989C-AD1E41A34918}" type="sibTrans" cxnId="{1244FBF2-903C-45E6-AF1C-7520D10526F6}">
      <dgm:prSet/>
      <dgm:spPr/>
      <dgm:t>
        <a:bodyPr/>
        <a:lstStyle/>
        <a:p>
          <a:endParaRPr lang="en-US"/>
        </a:p>
      </dgm:t>
    </dgm:pt>
    <dgm:pt modelId="{3E3DEBB8-E3E0-4310-BCDC-FF729B1B5838}">
      <dgm:prSet custT="1"/>
      <dgm:spPr/>
      <dgm:t>
        <a:bodyPr/>
        <a:lstStyle/>
        <a:p>
          <a:r>
            <a:rPr lang="en-US" sz="1600" dirty="0"/>
            <a:t>“no tube tops”</a:t>
          </a:r>
        </a:p>
      </dgm:t>
    </dgm:pt>
    <dgm:pt modelId="{C8AABFFD-2E36-459A-A065-2923AFDC2BC1}" type="parTrans" cxnId="{1FA71DE6-9C60-43F7-BD68-7B70126A2FF9}">
      <dgm:prSet/>
      <dgm:spPr/>
      <dgm:t>
        <a:bodyPr/>
        <a:lstStyle/>
        <a:p>
          <a:endParaRPr lang="en-US"/>
        </a:p>
      </dgm:t>
    </dgm:pt>
    <dgm:pt modelId="{E4018966-AD92-4172-8732-65D6AF3D10E1}" type="sibTrans" cxnId="{1FA71DE6-9C60-43F7-BD68-7B70126A2FF9}">
      <dgm:prSet/>
      <dgm:spPr/>
      <dgm:t>
        <a:bodyPr/>
        <a:lstStyle/>
        <a:p>
          <a:endParaRPr lang="en-US"/>
        </a:p>
      </dgm:t>
    </dgm:pt>
    <dgm:pt modelId="{25F02B19-F9CC-4636-B5A8-3336EF377557}">
      <dgm:prSet custT="1"/>
      <dgm:spPr/>
      <dgm:t>
        <a:bodyPr/>
        <a:lstStyle/>
        <a:p>
          <a:r>
            <a:rPr lang="en-US" sz="1600"/>
            <a:t>“</a:t>
          </a:r>
          <a:r>
            <a:rPr lang="en-US" sz="1600" dirty="0"/>
            <a:t>no dresses”</a:t>
          </a:r>
        </a:p>
      </dgm:t>
    </dgm:pt>
    <dgm:pt modelId="{333418BA-C587-4DFE-A40A-94C1FCB1A455}" type="parTrans" cxnId="{257424DF-2E17-43A9-9F4C-B0F3077B1FB7}">
      <dgm:prSet/>
      <dgm:spPr/>
      <dgm:t>
        <a:bodyPr/>
        <a:lstStyle/>
        <a:p>
          <a:endParaRPr lang="en-US"/>
        </a:p>
      </dgm:t>
    </dgm:pt>
    <dgm:pt modelId="{B055D97B-AC60-4FE2-90CC-57EFC53A42FA}" type="sibTrans" cxnId="{257424DF-2E17-43A9-9F4C-B0F3077B1FB7}">
      <dgm:prSet/>
      <dgm:spPr/>
      <dgm:t>
        <a:bodyPr/>
        <a:lstStyle/>
        <a:p>
          <a:endParaRPr lang="en-US"/>
        </a:p>
      </dgm:t>
    </dgm:pt>
    <dgm:pt modelId="{A8419266-B737-40EC-B1CD-37BA70074C23}">
      <dgm:prSet custT="1"/>
      <dgm:spPr/>
      <dgm:t>
        <a:bodyPr/>
        <a:lstStyle/>
        <a:p>
          <a:r>
            <a:rPr lang="en-US" sz="1600" dirty="0"/>
            <a:t>“no leggings”</a:t>
          </a:r>
        </a:p>
      </dgm:t>
    </dgm:pt>
    <dgm:pt modelId="{AEDDA32E-BD7E-4A3C-9E60-DEC0E52049DE}" type="parTrans" cxnId="{A42DDECA-3802-4261-957F-885374F2F6C5}">
      <dgm:prSet/>
      <dgm:spPr/>
      <dgm:t>
        <a:bodyPr/>
        <a:lstStyle/>
        <a:p>
          <a:endParaRPr lang="en-US"/>
        </a:p>
      </dgm:t>
    </dgm:pt>
    <dgm:pt modelId="{38F8300E-9839-4170-9867-6479E916CBEA}" type="sibTrans" cxnId="{A42DDECA-3802-4261-957F-885374F2F6C5}">
      <dgm:prSet/>
      <dgm:spPr/>
      <dgm:t>
        <a:bodyPr/>
        <a:lstStyle/>
        <a:p>
          <a:endParaRPr lang="en-US"/>
        </a:p>
      </dgm:t>
    </dgm:pt>
    <dgm:pt modelId="{64EA409F-8525-4D15-907A-A8A23D96ADFC}">
      <dgm:prSet custT="1"/>
      <dgm:spPr>
        <a:solidFill>
          <a:schemeClr val="accent2"/>
        </a:solidFill>
      </dgm:spPr>
      <dgm:t>
        <a:bodyPr/>
        <a:lstStyle/>
        <a:p>
          <a:r>
            <a:rPr lang="en-US" sz="1600"/>
            <a:t>“</a:t>
          </a:r>
          <a:r>
            <a:rPr lang="en-US" sz="1600" dirty="0"/>
            <a:t>no joggers”</a:t>
          </a:r>
        </a:p>
      </dgm:t>
    </dgm:pt>
    <dgm:pt modelId="{9E569477-DC50-4E18-AF62-8008E36A0D17}" type="parTrans" cxnId="{7C5187C5-DB85-4385-A17D-3AE8EC8FD85D}">
      <dgm:prSet/>
      <dgm:spPr/>
      <dgm:t>
        <a:bodyPr/>
        <a:lstStyle/>
        <a:p>
          <a:endParaRPr lang="en-US"/>
        </a:p>
      </dgm:t>
    </dgm:pt>
    <dgm:pt modelId="{27BB7279-4573-4604-8723-84ADFDD4AB21}" type="sibTrans" cxnId="{7C5187C5-DB85-4385-A17D-3AE8EC8FD85D}">
      <dgm:prSet/>
      <dgm:spPr/>
      <dgm:t>
        <a:bodyPr/>
        <a:lstStyle/>
        <a:p>
          <a:endParaRPr lang="en-US"/>
        </a:p>
      </dgm:t>
    </dgm:pt>
    <dgm:pt modelId="{15526697-17C8-4C78-A8FA-12C7B64FAEC8}">
      <dgm:prSet custT="1"/>
      <dgm:spPr/>
      <dgm:t>
        <a:bodyPr/>
        <a:lstStyle/>
        <a:p>
          <a:r>
            <a:rPr lang="en-US" sz="1600" b="0" i="0"/>
            <a:t>“</a:t>
          </a:r>
          <a:r>
            <a:rPr lang="en-US" sz="1600" b="0" i="0" dirty="0"/>
            <a:t>no Crocs”</a:t>
          </a:r>
          <a:endParaRPr lang="en-US" sz="1600" dirty="0"/>
        </a:p>
      </dgm:t>
    </dgm:pt>
    <dgm:pt modelId="{97F46E8B-AB35-4867-9749-EF253A28AA6F}" type="parTrans" cxnId="{FB00F38B-5CF5-4C3E-B3FD-B6E1A9485074}">
      <dgm:prSet/>
      <dgm:spPr/>
      <dgm:t>
        <a:bodyPr/>
        <a:lstStyle/>
        <a:p>
          <a:endParaRPr lang="en-US"/>
        </a:p>
      </dgm:t>
    </dgm:pt>
    <dgm:pt modelId="{4F05C5BF-6596-4187-B0A3-ED80F75C0448}" type="sibTrans" cxnId="{FB00F38B-5CF5-4C3E-B3FD-B6E1A9485074}">
      <dgm:prSet/>
      <dgm:spPr/>
      <dgm:t>
        <a:bodyPr/>
        <a:lstStyle/>
        <a:p>
          <a:endParaRPr lang="en-US"/>
        </a:p>
      </dgm:t>
    </dgm:pt>
    <dgm:pt modelId="{5EC92ECF-CFBF-4C4B-9675-6789222A1D57}">
      <dgm:prSet custT="1"/>
      <dgm:spPr/>
      <dgm:t>
        <a:bodyPr/>
        <a:lstStyle/>
        <a:p>
          <a:r>
            <a:rPr lang="en-US" sz="1600"/>
            <a:t>“</a:t>
          </a:r>
          <a:r>
            <a:rPr lang="en-US" sz="1600" dirty="0"/>
            <a:t>no hoodies/hooded jackets” </a:t>
          </a:r>
        </a:p>
      </dgm:t>
    </dgm:pt>
    <dgm:pt modelId="{D731AA76-684D-4061-B4C8-F6F6E52A1D5C}" type="parTrans" cxnId="{56F4FD0E-5B3F-42F4-B8B0-F8922587662A}">
      <dgm:prSet/>
      <dgm:spPr/>
      <dgm:t>
        <a:bodyPr/>
        <a:lstStyle/>
        <a:p>
          <a:endParaRPr lang="en-US"/>
        </a:p>
      </dgm:t>
    </dgm:pt>
    <dgm:pt modelId="{2F097DD9-169A-431B-8A21-471EEF7108D3}" type="sibTrans" cxnId="{56F4FD0E-5B3F-42F4-B8B0-F8922587662A}">
      <dgm:prSet/>
      <dgm:spPr/>
      <dgm:t>
        <a:bodyPr/>
        <a:lstStyle/>
        <a:p>
          <a:endParaRPr lang="en-US"/>
        </a:p>
      </dgm:t>
    </dgm:pt>
    <dgm:pt modelId="{B5D6E2CB-B4CF-4E28-8B9A-D0004B8F215C}" type="pres">
      <dgm:prSet presAssocID="{613A0FCC-FF9A-4907-B52A-E05B95B353B1}" presName="diagram" presStyleCnt="0">
        <dgm:presLayoutVars>
          <dgm:dir/>
          <dgm:resizeHandles val="exact"/>
        </dgm:presLayoutVars>
      </dgm:prSet>
      <dgm:spPr/>
    </dgm:pt>
    <dgm:pt modelId="{8954F2F4-673B-4B38-907E-A836A6B24747}" type="pres">
      <dgm:prSet presAssocID="{024F4B00-D915-4ABD-A1C9-1B16F98EA077}" presName="node" presStyleLbl="node1" presStyleIdx="0" presStyleCnt="18">
        <dgm:presLayoutVars>
          <dgm:bulletEnabled val="1"/>
        </dgm:presLayoutVars>
      </dgm:prSet>
      <dgm:spPr/>
    </dgm:pt>
    <dgm:pt modelId="{D3FF9BF5-2785-48CD-83CA-943230B19CEA}" type="pres">
      <dgm:prSet presAssocID="{B28C0B88-4F10-4926-B2A5-B794232117C0}" presName="sibTrans" presStyleCnt="0"/>
      <dgm:spPr/>
    </dgm:pt>
    <dgm:pt modelId="{C5E59366-540F-4606-9B52-6C7D6A729DD7}" type="pres">
      <dgm:prSet presAssocID="{6CC11BB1-55BD-4810-9D3D-AFF21F69A462}" presName="node" presStyleLbl="node1" presStyleIdx="1" presStyleCnt="18">
        <dgm:presLayoutVars>
          <dgm:bulletEnabled val="1"/>
        </dgm:presLayoutVars>
      </dgm:prSet>
      <dgm:spPr/>
    </dgm:pt>
    <dgm:pt modelId="{CC36D5D9-C5DA-4299-8213-51A674267AD7}" type="pres">
      <dgm:prSet presAssocID="{3B1DF30F-2E1B-45DC-925C-743BDC2A32D9}" presName="sibTrans" presStyleCnt="0"/>
      <dgm:spPr/>
    </dgm:pt>
    <dgm:pt modelId="{EF8CF28E-3AF5-4CE7-AB1B-6C5CA0E68FF8}" type="pres">
      <dgm:prSet presAssocID="{426CEA80-B597-4900-9261-98FD43C12D54}" presName="node" presStyleLbl="node1" presStyleIdx="2" presStyleCnt="18">
        <dgm:presLayoutVars>
          <dgm:bulletEnabled val="1"/>
        </dgm:presLayoutVars>
      </dgm:prSet>
      <dgm:spPr/>
    </dgm:pt>
    <dgm:pt modelId="{C8D910D7-8751-414A-8AAA-C98BB8C6976C}" type="pres">
      <dgm:prSet presAssocID="{61D28AF9-B937-4471-A493-3083969DE137}" presName="sibTrans" presStyleCnt="0"/>
      <dgm:spPr/>
    </dgm:pt>
    <dgm:pt modelId="{C5F0369F-3E92-4770-BD8A-E2927AB369A2}" type="pres">
      <dgm:prSet presAssocID="{C6794B2D-EC04-42FB-8E12-DD7D3F6B0E16}" presName="node" presStyleLbl="node1" presStyleIdx="3" presStyleCnt="18">
        <dgm:presLayoutVars>
          <dgm:bulletEnabled val="1"/>
        </dgm:presLayoutVars>
      </dgm:prSet>
      <dgm:spPr/>
    </dgm:pt>
    <dgm:pt modelId="{1C2CDC92-9C6D-456D-9B8B-0D21E3AD6E61}" type="pres">
      <dgm:prSet presAssocID="{D0B1D4E9-F7E6-4CEA-A2BA-BDCC990ABD48}" presName="sibTrans" presStyleCnt="0"/>
      <dgm:spPr/>
    </dgm:pt>
    <dgm:pt modelId="{36610246-A830-4E95-B444-026FCA04839A}" type="pres">
      <dgm:prSet presAssocID="{BCB58715-8F12-4563-9324-7E8E66AD2807}" presName="node" presStyleLbl="node1" presStyleIdx="4" presStyleCnt="18">
        <dgm:presLayoutVars>
          <dgm:bulletEnabled val="1"/>
        </dgm:presLayoutVars>
      </dgm:prSet>
      <dgm:spPr/>
    </dgm:pt>
    <dgm:pt modelId="{33F29EC2-E86E-4FA8-B7CA-62B4B632D839}" type="pres">
      <dgm:prSet presAssocID="{7F1EE745-6CF4-4810-9726-64FA4EEDAACE}" presName="sibTrans" presStyleCnt="0"/>
      <dgm:spPr/>
    </dgm:pt>
    <dgm:pt modelId="{10808F23-8652-498C-A846-C0D040FFBCAC}" type="pres">
      <dgm:prSet presAssocID="{0147B490-51D9-4488-8314-CA257B8A7F22}" presName="node" presStyleLbl="node1" presStyleIdx="5" presStyleCnt="18">
        <dgm:presLayoutVars>
          <dgm:bulletEnabled val="1"/>
        </dgm:presLayoutVars>
      </dgm:prSet>
      <dgm:spPr/>
    </dgm:pt>
    <dgm:pt modelId="{94559D67-C1F0-499B-9D19-AEB03430C0A7}" type="pres">
      <dgm:prSet presAssocID="{51AE1EBC-78C3-4825-989C-AD1E41A34918}" presName="sibTrans" presStyleCnt="0"/>
      <dgm:spPr/>
    </dgm:pt>
    <dgm:pt modelId="{FD789437-B5E4-4059-9F71-0255A9234F43}" type="pres">
      <dgm:prSet presAssocID="{3E3DEBB8-E3E0-4310-BCDC-FF729B1B5838}" presName="node" presStyleLbl="node1" presStyleIdx="6" presStyleCnt="18">
        <dgm:presLayoutVars>
          <dgm:bulletEnabled val="1"/>
        </dgm:presLayoutVars>
      </dgm:prSet>
      <dgm:spPr/>
    </dgm:pt>
    <dgm:pt modelId="{ACA90DEB-4A4C-4B07-840B-C361BF435A27}" type="pres">
      <dgm:prSet presAssocID="{E4018966-AD92-4172-8732-65D6AF3D10E1}" presName="sibTrans" presStyleCnt="0"/>
      <dgm:spPr/>
    </dgm:pt>
    <dgm:pt modelId="{D9E7BC56-FE7C-4D76-B4B1-DD1DF0978F71}" type="pres">
      <dgm:prSet presAssocID="{25F02B19-F9CC-4636-B5A8-3336EF377557}" presName="node" presStyleLbl="node1" presStyleIdx="7" presStyleCnt="18">
        <dgm:presLayoutVars>
          <dgm:bulletEnabled val="1"/>
        </dgm:presLayoutVars>
      </dgm:prSet>
      <dgm:spPr/>
    </dgm:pt>
    <dgm:pt modelId="{F686B2D2-AF40-45BC-9027-8354D4795D6C}" type="pres">
      <dgm:prSet presAssocID="{B055D97B-AC60-4FE2-90CC-57EFC53A42FA}" presName="sibTrans" presStyleCnt="0"/>
      <dgm:spPr/>
    </dgm:pt>
    <dgm:pt modelId="{69A05EFF-9BBD-49FF-A6E3-45D5E7BDA310}" type="pres">
      <dgm:prSet presAssocID="{26063C61-68F8-4EA3-BA8C-9ECA51628463}" presName="node" presStyleLbl="node1" presStyleIdx="8" presStyleCnt="18">
        <dgm:presLayoutVars>
          <dgm:bulletEnabled val="1"/>
        </dgm:presLayoutVars>
      </dgm:prSet>
      <dgm:spPr/>
    </dgm:pt>
    <dgm:pt modelId="{3F89EAE2-0878-4291-A482-7F97354F39DB}" type="pres">
      <dgm:prSet presAssocID="{43AD7571-CED1-40E3-8B6A-8545A7BCEFDA}" presName="sibTrans" presStyleCnt="0"/>
      <dgm:spPr/>
    </dgm:pt>
    <dgm:pt modelId="{3843EF2B-4C9D-47F3-AAAC-D7DEA318E1E6}" type="pres">
      <dgm:prSet presAssocID="{A8419266-B737-40EC-B1CD-37BA70074C23}" presName="node" presStyleLbl="node1" presStyleIdx="9" presStyleCnt="18">
        <dgm:presLayoutVars>
          <dgm:bulletEnabled val="1"/>
        </dgm:presLayoutVars>
      </dgm:prSet>
      <dgm:spPr/>
    </dgm:pt>
    <dgm:pt modelId="{C92CF24B-666C-4211-A350-D4B893F48EA9}" type="pres">
      <dgm:prSet presAssocID="{38F8300E-9839-4170-9867-6479E916CBEA}" presName="sibTrans" presStyleCnt="0"/>
      <dgm:spPr/>
    </dgm:pt>
    <dgm:pt modelId="{56ED5116-483D-4D76-9A45-3AD8AC2E1588}" type="pres">
      <dgm:prSet presAssocID="{64EA409F-8525-4D15-907A-A8A23D96ADFC}" presName="node" presStyleLbl="node1" presStyleIdx="10" presStyleCnt="18">
        <dgm:presLayoutVars>
          <dgm:bulletEnabled val="1"/>
        </dgm:presLayoutVars>
      </dgm:prSet>
      <dgm:spPr/>
    </dgm:pt>
    <dgm:pt modelId="{1ACEE882-6BF3-4B54-8453-59FA05807EC1}" type="pres">
      <dgm:prSet presAssocID="{27BB7279-4573-4604-8723-84ADFDD4AB21}" presName="sibTrans" presStyleCnt="0"/>
      <dgm:spPr/>
    </dgm:pt>
    <dgm:pt modelId="{BEA658B7-F234-4A9C-9039-AD41C180B408}" type="pres">
      <dgm:prSet presAssocID="{B75020B3-B1ED-4159-AC07-D89DE2985946}" presName="node" presStyleLbl="node1" presStyleIdx="11" presStyleCnt="18">
        <dgm:presLayoutVars>
          <dgm:bulletEnabled val="1"/>
        </dgm:presLayoutVars>
      </dgm:prSet>
      <dgm:spPr/>
    </dgm:pt>
    <dgm:pt modelId="{5DE446BB-8D41-4A2C-8650-F040D534CFE8}" type="pres">
      <dgm:prSet presAssocID="{DC3CF769-F6BF-496B-B0CA-DFAED8026E7A}" presName="sibTrans" presStyleCnt="0"/>
      <dgm:spPr/>
    </dgm:pt>
    <dgm:pt modelId="{75012C0B-D7D0-4716-B158-E4482D673A47}" type="pres">
      <dgm:prSet presAssocID="{15526697-17C8-4C78-A8FA-12C7B64FAEC8}" presName="node" presStyleLbl="node1" presStyleIdx="12" presStyleCnt="18">
        <dgm:presLayoutVars>
          <dgm:bulletEnabled val="1"/>
        </dgm:presLayoutVars>
      </dgm:prSet>
      <dgm:spPr/>
    </dgm:pt>
    <dgm:pt modelId="{77AFB2D4-3FF3-47C0-8495-38508A05E192}" type="pres">
      <dgm:prSet presAssocID="{4F05C5BF-6596-4187-B0A3-ED80F75C0448}" presName="sibTrans" presStyleCnt="0"/>
      <dgm:spPr/>
    </dgm:pt>
    <dgm:pt modelId="{C325209B-4657-4377-BB76-5A43E435611A}" type="pres">
      <dgm:prSet presAssocID="{7AB7DB09-9032-4F67-8267-2135B030718F}" presName="node" presStyleLbl="node1" presStyleIdx="13" presStyleCnt="18">
        <dgm:presLayoutVars>
          <dgm:bulletEnabled val="1"/>
        </dgm:presLayoutVars>
      </dgm:prSet>
      <dgm:spPr/>
    </dgm:pt>
    <dgm:pt modelId="{9BC06DA8-B98A-4502-ACE6-2CDB65049C92}" type="pres">
      <dgm:prSet presAssocID="{D5CA9328-D9C5-4BE8-B91C-43A80790FB62}" presName="sibTrans" presStyleCnt="0"/>
      <dgm:spPr/>
    </dgm:pt>
    <dgm:pt modelId="{C2C1C5F8-8815-4187-9B77-69E1ADA37301}" type="pres">
      <dgm:prSet presAssocID="{5EC92ECF-CFBF-4C4B-9675-6789222A1D57}" presName="node" presStyleLbl="node1" presStyleIdx="14" presStyleCnt="18">
        <dgm:presLayoutVars>
          <dgm:bulletEnabled val="1"/>
        </dgm:presLayoutVars>
      </dgm:prSet>
      <dgm:spPr/>
    </dgm:pt>
    <dgm:pt modelId="{5AE065D0-B7CC-4239-8374-A4213152E78C}" type="pres">
      <dgm:prSet presAssocID="{2F097DD9-169A-431B-8A21-471EEF7108D3}" presName="sibTrans" presStyleCnt="0"/>
      <dgm:spPr/>
    </dgm:pt>
    <dgm:pt modelId="{09EC943A-A955-424A-80AF-E1DC4C576AAE}" type="pres">
      <dgm:prSet presAssocID="{FB8FED28-7E3F-4178-9DE8-76631BF19618}" presName="node" presStyleLbl="node1" presStyleIdx="15" presStyleCnt="18">
        <dgm:presLayoutVars>
          <dgm:bulletEnabled val="1"/>
        </dgm:presLayoutVars>
      </dgm:prSet>
      <dgm:spPr/>
    </dgm:pt>
    <dgm:pt modelId="{A74DA215-9412-4BF3-8DFC-DA9CBCBC5A2A}" type="pres">
      <dgm:prSet presAssocID="{9D005EA6-AACE-4163-A9EE-147DC81D1D16}" presName="sibTrans" presStyleCnt="0"/>
      <dgm:spPr/>
    </dgm:pt>
    <dgm:pt modelId="{44EAD19C-AFC4-4B14-9C1C-D15764F44520}" type="pres">
      <dgm:prSet presAssocID="{490F1B44-B543-48FF-BA3E-7EF3A7BFC3E3}" presName="node" presStyleLbl="node1" presStyleIdx="16" presStyleCnt="18">
        <dgm:presLayoutVars>
          <dgm:bulletEnabled val="1"/>
        </dgm:presLayoutVars>
      </dgm:prSet>
      <dgm:spPr/>
    </dgm:pt>
    <dgm:pt modelId="{CFCD3149-5FFD-48D7-BE2D-8E869DCFB1CD}" type="pres">
      <dgm:prSet presAssocID="{5C620502-CA14-4C76-BB54-29BB71D8317D}" presName="sibTrans" presStyleCnt="0"/>
      <dgm:spPr/>
    </dgm:pt>
    <dgm:pt modelId="{A8DA9FD9-1148-4E1C-BCEE-33ADB6879B6B}" type="pres">
      <dgm:prSet presAssocID="{CE80CF76-F7B7-463C-ACC5-7A3C009E66B2}" presName="node" presStyleLbl="node1" presStyleIdx="17" presStyleCnt="18">
        <dgm:presLayoutVars>
          <dgm:bulletEnabled val="1"/>
        </dgm:presLayoutVars>
      </dgm:prSet>
      <dgm:spPr/>
    </dgm:pt>
  </dgm:ptLst>
  <dgm:cxnLst>
    <dgm:cxn modelId="{32909506-6079-414F-ADCC-76F42FB06102}" type="presOf" srcId="{6CC11BB1-55BD-4810-9D3D-AFF21F69A462}" destId="{C5E59366-540F-4606-9B52-6C7D6A729DD7}" srcOrd="0" destOrd="0" presId="urn:microsoft.com/office/officeart/2005/8/layout/default"/>
    <dgm:cxn modelId="{56F4FD0E-5B3F-42F4-B8B0-F8922587662A}" srcId="{613A0FCC-FF9A-4907-B52A-E05B95B353B1}" destId="{5EC92ECF-CFBF-4C4B-9675-6789222A1D57}" srcOrd="14" destOrd="0" parTransId="{D731AA76-684D-4061-B4C8-F6F6E52A1D5C}" sibTransId="{2F097DD9-169A-431B-8A21-471EEF7108D3}"/>
    <dgm:cxn modelId="{8A225D19-B74F-4F60-AB7E-96844E2F45A4}" type="presOf" srcId="{C6794B2D-EC04-42FB-8E12-DD7D3F6B0E16}" destId="{C5F0369F-3E92-4770-BD8A-E2927AB369A2}" srcOrd="0" destOrd="0" presId="urn:microsoft.com/office/officeart/2005/8/layout/default"/>
    <dgm:cxn modelId="{EB914A25-31FD-46B7-9276-36EB5CC6016F}" type="presOf" srcId="{FB8FED28-7E3F-4178-9DE8-76631BF19618}" destId="{09EC943A-A955-424A-80AF-E1DC4C576AAE}" srcOrd="0" destOrd="0" presId="urn:microsoft.com/office/officeart/2005/8/layout/default"/>
    <dgm:cxn modelId="{8E829D2A-99BE-4086-8DCB-86EFF73BB1CC}" type="presOf" srcId="{426CEA80-B597-4900-9261-98FD43C12D54}" destId="{EF8CF28E-3AF5-4CE7-AB1B-6C5CA0E68FF8}" srcOrd="0" destOrd="0" presId="urn:microsoft.com/office/officeart/2005/8/layout/default"/>
    <dgm:cxn modelId="{5321A13B-DE63-402E-9DB5-8B90004B53DE}" type="presOf" srcId="{A8419266-B737-40EC-B1CD-37BA70074C23}" destId="{3843EF2B-4C9D-47F3-AAAC-D7DEA318E1E6}" srcOrd="0" destOrd="0" presId="urn:microsoft.com/office/officeart/2005/8/layout/default"/>
    <dgm:cxn modelId="{3DF4DE5C-938B-411F-8248-DDE5A99CFB60}" type="presOf" srcId="{024F4B00-D915-4ABD-A1C9-1B16F98EA077}" destId="{8954F2F4-673B-4B38-907E-A836A6B24747}" srcOrd="0" destOrd="0" presId="urn:microsoft.com/office/officeart/2005/8/layout/default"/>
    <dgm:cxn modelId="{33F25F63-3C4F-4759-AFEC-4F1261E81244}" type="presOf" srcId="{BCB58715-8F12-4563-9324-7E8E66AD2807}" destId="{36610246-A830-4E95-B444-026FCA04839A}" srcOrd="0" destOrd="0" presId="urn:microsoft.com/office/officeart/2005/8/layout/default"/>
    <dgm:cxn modelId="{4CF11D69-A123-4F56-84E8-C62F7E8E02F1}" srcId="{613A0FCC-FF9A-4907-B52A-E05B95B353B1}" destId="{6CC11BB1-55BD-4810-9D3D-AFF21F69A462}" srcOrd="1" destOrd="0" parTransId="{5A4F8801-39F1-4C46-9EBE-9A550828A330}" sibTransId="{3B1DF30F-2E1B-45DC-925C-743BDC2A32D9}"/>
    <dgm:cxn modelId="{DB5BB86B-0C51-4A58-A83E-80294BE23111}" srcId="{613A0FCC-FF9A-4907-B52A-E05B95B353B1}" destId="{CE80CF76-F7B7-463C-ACC5-7A3C009E66B2}" srcOrd="17" destOrd="0" parTransId="{EE1A00C0-D2D5-449E-9404-EEE04F29BE67}" sibTransId="{C1792263-F91E-43C4-AD88-D0F89A400294}"/>
    <dgm:cxn modelId="{EEC6E76C-6B8C-40EE-AFD2-FEC7CEB2174A}" type="presOf" srcId="{15526697-17C8-4C78-A8FA-12C7B64FAEC8}" destId="{75012C0B-D7D0-4716-B158-E4482D673A47}" srcOrd="0" destOrd="0" presId="urn:microsoft.com/office/officeart/2005/8/layout/default"/>
    <dgm:cxn modelId="{09F03250-F060-406A-A1FA-F0E52ED2DAE1}" srcId="{613A0FCC-FF9A-4907-B52A-E05B95B353B1}" destId="{C6794B2D-EC04-42FB-8E12-DD7D3F6B0E16}" srcOrd="3" destOrd="0" parTransId="{F3CEEB8C-8B69-46C7-BCC4-1B69E72A74FB}" sibTransId="{D0B1D4E9-F7E6-4CEA-A2BA-BDCC990ABD48}"/>
    <dgm:cxn modelId="{284A4650-AC3B-4727-9875-6AFE53B4E319}" type="presOf" srcId="{613A0FCC-FF9A-4907-B52A-E05B95B353B1}" destId="{B5D6E2CB-B4CF-4E28-8B9A-D0004B8F215C}" srcOrd="0" destOrd="0" presId="urn:microsoft.com/office/officeart/2005/8/layout/default"/>
    <dgm:cxn modelId="{1B0E5050-7AD8-457C-894C-81948BCBBB93}" type="presOf" srcId="{64EA409F-8525-4D15-907A-A8A23D96ADFC}" destId="{56ED5116-483D-4D76-9A45-3AD8AC2E1588}" srcOrd="0" destOrd="0" presId="urn:microsoft.com/office/officeart/2005/8/layout/default"/>
    <dgm:cxn modelId="{D2D1F251-6170-4E0E-AD72-625BABCB9199}" srcId="{613A0FCC-FF9A-4907-B52A-E05B95B353B1}" destId="{BCB58715-8F12-4563-9324-7E8E66AD2807}" srcOrd="4" destOrd="0" parTransId="{6A3582B4-B95E-49CE-A870-6B788FCA5154}" sibTransId="{7F1EE745-6CF4-4810-9726-64FA4EEDAACE}"/>
    <dgm:cxn modelId="{F87B7A56-5D50-44FC-B107-7B3E20A40BBD}" srcId="{613A0FCC-FF9A-4907-B52A-E05B95B353B1}" destId="{024F4B00-D915-4ABD-A1C9-1B16F98EA077}" srcOrd="0" destOrd="0" parTransId="{7391E06D-89B9-4B32-B52E-111160043B8F}" sibTransId="{B28C0B88-4F10-4926-B2A5-B794232117C0}"/>
    <dgm:cxn modelId="{CEDADD76-A9FC-4FA5-AC2E-7E22CC8D1867}" type="presOf" srcId="{5EC92ECF-CFBF-4C4B-9675-6789222A1D57}" destId="{C2C1C5F8-8815-4187-9B77-69E1ADA37301}" srcOrd="0" destOrd="0" presId="urn:microsoft.com/office/officeart/2005/8/layout/default"/>
    <dgm:cxn modelId="{9436C97A-0259-44F5-8DBC-6421C4D01C1B}" type="presOf" srcId="{7AB7DB09-9032-4F67-8267-2135B030718F}" destId="{C325209B-4657-4377-BB76-5A43E435611A}" srcOrd="0" destOrd="0" presId="urn:microsoft.com/office/officeart/2005/8/layout/default"/>
    <dgm:cxn modelId="{FB00F38B-5CF5-4C3E-B3FD-B6E1A9485074}" srcId="{613A0FCC-FF9A-4907-B52A-E05B95B353B1}" destId="{15526697-17C8-4C78-A8FA-12C7B64FAEC8}" srcOrd="12" destOrd="0" parTransId="{97F46E8B-AB35-4867-9749-EF253A28AA6F}" sibTransId="{4F05C5BF-6596-4187-B0A3-ED80F75C0448}"/>
    <dgm:cxn modelId="{18392495-BEAB-4847-BEE7-0D8ACCCE9FD9}" type="presOf" srcId="{CE80CF76-F7B7-463C-ACC5-7A3C009E66B2}" destId="{A8DA9FD9-1148-4E1C-BCEE-33ADB6879B6B}" srcOrd="0" destOrd="0" presId="urn:microsoft.com/office/officeart/2005/8/layout/default"/>
    <dgm:cxn modelId="{ED2E659D-A2C3-4FB8-B862-FAB38FB9468F}" type="presOf" srcId="{25F02B19-F9CC-4636-B5A8-3336EF377557}" destId="{D9E7BC56-FE7C-4D76-B4B1-DD1DF0978F71}" srcOrd="0" destOrd="0" presId="urn:microsoft.com/office/officeart/2005/8/layout/default"/>
    <dgm:cxn modelId="{62AFA59D-CBC8-435C-AF08-67890E128B31}" type="presOf" srcId="{490F1B44-B543-48FF-BA3E-7EF3A7BFC3E3}" destId="{44EAD19C-AFC4-4B14-9C1C-D15764F44520}" srcOrd="0" destOrd="0" presId="urn:microsoft.com/office/officeart/2005/8/layout/default"/>
    <dgm:cxn modelId="{0F0A4EA5-E073-450A-9AC7-4FE2A3E570A7}" type="presOf" srcId="{B75020B3-B1ED-4159-AC07-D89DE2985946}" destId="{BEA658B7-F234-4A9C-9039-AD41C180B408}" srcOrd="0" destOrd="0" presId="urn:microsoft.com/office/officeart/2005/8/layout/default"/>
    <dgm:cxn modelId="{A1B0AEA5-7048-4320-8BC9-328F6554206C}" srcId="{613A0FCC-FF9A-4907-B52A-E05B95B353B1}" destId="{B75020B3-B1ED-4159-AC07-D89DE2985946}" srcOrd="11" destOrd="0" parTransId="{46B50903-4626-4DD2-90BF-09F2F2ADDBCE}" sibTransId="{DC3CF769-F6BF-496B-B0CA-DFAED8026E7A}"/>
    <dgm:cxn modelId="{20723AAB-16DB-48D5-AFD0-2010AE45A483}" type="presOf" srcId="{26063C61-68F8-4EA3-BA8C-9ECA51628463}" destId="{69A05EFF-9BBD-49FF-A6E3-45D5E7BDA310}" srcOrd="0" destOrd="0" presId="urn:microsoft.com/office/officeart/2005/8/layout/default"/>
    <dgm:cxn modelId="{7C5187C5-DB85-4385-A17D-3AE8EC8FD85D}" srcId="{613A0FCC-FF9A-4907-B52A-E05B95B353B1}" destId="{64EA409F-8525-4D15-907A-A8A23D96ADFC}" srcOrd="10" destOrd="0" parTransId="{9E569477-DC50-4E18-AF62-8008E36A0D17}" sibTransId="{27BB7279-4573-4604-8723-84ADFDD4AB21}"/>
    <dgm:cxn modelId="{A2D6EFC5-4289-4CF9-8906-098C860579E9}" type="presOf" srcId="{3E3DEBB8-E3E0-4310-BCDC-FF729B1B5838}" destId="{FD789437-B5E4-4059-9F71-0255A9234F43}" srcOrd="0" destOrd="0" presId="urn:microsoft.com/office/officeart/2005/8/layout/default"/>
    <dgm:cxn modelId="{A42DDECA-3802-4261-957F-885374F2F6C5}" srcId="{613A0FCC-FF9A-4907-B52A-E05B95B353B1}" destId="{A8419266-B737-40EC-B1CD-37BA70074C23}" srcOrd="9" destOrd="0" parTransId="{AEDDA32E-BD7E-4A3C-9E60-DEC0E52049DE}" sibTransId="{38F8300E-9839-4170-9867-6479E916CBEA}"/>
    <dgm:cxn modelId="{DCAB34D2-BDC1-4260-8A52-CD4A5D109402}" srcId="{613A0FCC-FF9A-4907-B52A-E05B95B353B1}" destId="{FB8FED28-7E3F-4178-9DE8-76631BF19618}" srcOrd="15" destOrd="0" parTransId="{6ED0FB57-2525-43DD-8E6A-545DBE2908B0}" sibTransId="{9D005EA6-AACE-4163-A9EE-147DC81D1D16}"/>
    <dgm:cxn modelId="{257424DF-2E17-43A9-9F4C-B0F3077B1FB7}" srcId="{613A0FCC-FF9A-4907-B52A-E05B95B353B1}" destId="{25F02B19-F9CC-4636-B5A8-3336EF377557}" srcOrd="7" destOrd="0" parTransId="{333418BA-C587-4DFE-A40A-94C1FCB1A455}" sibTransId="{B055D97B-AC60-4FE2-90CC-57EFC53A42FA}"/>
    <dgm:cxn modelId="{1FA71DE6-9C60-43F7-BD68-7B70126A2FF9}" srcId="{613A0FCC-FF9A-4907-B52A-E05B95B353B1}" destId="{3E3DEBB8-E3E0-4310-BCDC-FF729B1B5838}" srcOrd="6" destOrd="0" parTransId="{C8AABFFD-2E36-459A-A065-2923AFDC2BC1}" sibTransId="{E4018966-AD92-4172-8732-65D6AF3D10E1}"/>
    <dgm:cxn modelId="{80BC89ED-FA13-4C0F-A8E9-153AF4891044}" srcId="{613A0FCC-FF9A-4907-B52A-E05B95B353B1}" destId="{490F1B44-B543-48FF-BA3E-7EF3A7BFC3E3}" srcOrd="16" destOrd="0" parTransId="{C2D389D7-7C3F-488F-B024-882F56A2EA9A}" sibTransId="{5C620502-CA14-4C76-BB54-29BB71D8317D}"/>
    <dgm:cxn modelId="{2D132CF0-D24F-44E9-8CD8-35C09FC81787}" srcId="{613A0FCC-FF9A-4907-B52A-E05B95B353B1}" destId="{26063C61-68F8-4EA3-BA8C-9ECA51628463}" srcOrd="8" destOrd="0" parTransId="{B6DF1136-97A1-4B30-9CFE-5DDE44EC6A78}" sibTransId="{43AD7571-CED1-40E3-8B6A-8545A7BCEFDA}"/>
    <dgm:cxn modelId="{1244FBF2-903C-45E6-AF1C-7520D10526F6}" srcId="{613A0FCC-FF9A-4907-B52A-E05B95B353B1}" destId="{0147B490-51D9-4488-8314-CA257B8A7F22}" srcOrd="5" destOrd="0" parTransId="{DC873E92-F4FD-45EA-BE9D-4B05B8080B59}" sibTransId="{51AE1EBC-78C3-4825-989C-AD1E41A34918}"/>
    <dgm:cxn modelId="{3C9FDDF5-DB07-465A-9C62-B814A33525A8}" srcId="{613A0FCC-FF9A-4907-B52A-E05B95B353B1}" destId="{7AB7DB09-9032-4F67-8267-2135B030718F}" srcOrd="13" destOrd="0" parTransId="{8378F12F-DE3B-4456-B540-352F9B146DB5}" sibTransId="{D5CA9328-D9C5-4BE8-B91C-43A80790FB62}"/>
    <dgm:cxn modelId="{9108AFF8-7061-4A3B-AEEC-7851C173EBE8}" type="presOf" srcId="{0147B490-51D9-4488-8314-CA257B8A7F22}" destId="{10808F23-8652-498C-A846-C0D040FFBCAC}" srcOrd="0" destOrd="0" presId="urn:microsoft.com/office/officeart/2005/8/layout/default"/>
    <dgm:cxn modelId="{9BF8A6FF-7B5B-4084-B78A-4048CD66A5B4}" srcId="{613A0FCC-FF9A-4907-B52A-E05B95B353B1}" destId="{426CEA80-B597-4900-9261-98FD43C12D54}" srcOrd="2" destOrd="0" parTransId="{855F3523-44FD-497A-A123-A4BFB1A71740}" sibTransId="{61D28AF9-B937-4471-A493-3083969DE137}"/>
    <dgm:cxn modelId="{A29E171F-DED9-42E1-991E-40B853BE3DE6}" type="presParOf" srcId="{B5D6E2CB-B4CF-4E28-8B9A-D0004B8F215C}" destId="{8954F2F4-673B-4B38-907E-A836A6B24747}" srcOrd="0" destOrd="0" presId="urn:microsoft.com/office/officeart/2005/8/layout/default"/>
    <dgm:cxn modelId="{5ED72D95-948B-4D1B-AC22-17AA4D63E434}" type="presParOf" srcId="{B5D6E2CB-B4CF-4E28-8B9A-D0004B8F215C}" destId="{D3FF9BF5-2785-48CD-83CA-943230B19CEA}" srcOrd="1" destOrd="0" presId="urn:microsoft.com/office/officeart/2005/8/layout/default"/>
    <dgm:cxn modelId="{F615CF27-8412-4051-AD40-72FA86957C4B}" type="presParOf" srcId="{B5D6E2CB-B4CF-4E28-8B9A-D0004B8F215C}" destId="{C5E59366-540F-4606-9B52-6C7D6A729DD7}" srcOrd="2" destOrd="0" presId="urn:microsoft.com/office/officeart/2005/8/layout/default"/>
    <dgm:cxn modelId="{D1FAFFE3-7F41-43C9-B380-AE2099EB326B}" type="presParOf" srcId="{B5D6E2CB-B4CF-4E28-8B9A-D0004B8F215C}" destId="{CC36D5D9-C5DA-4299-8213-51A674267AD7}" srcOrd="3" destOrd="0" presId="urn:microsoft.com/office/officeart/2005/8/layout/default"/>
    <dgm:cxn modelId="{C01B7190-E5FE-4B3E-AF8F-4A441F28382C}" type="presParOf" srcId="{B5D6E2CB-B4CF-4E28-8B9A-D0004B8F215C}" destId="{EF8CF28E-3AF5-4CE7-AB1B-6C5CA0E68FF8}" srcOrd="4" destOrd="0" presId="urn:microsoft.com/office/officeart/2005/8/layout/default"/>
    <dgm:cxn modelId="{2EDA17CA-9B08-4293-9E04-3CD59EFBAAF0}" type="presParOf" srcId="{B5D6E2CB-B4CF-4E28-8B9A-D0004B8F215C}" destId="{C8D910D7-8751-414A-8AAA-C98BB8C6976C}" srcOrd="5" destOrd="0" presId="urn:microsoft.com/office/officeart/2005/8/layout/default"/>
    <dgm:cxn modelId="{C03E0A88-2624-4DA5-A6A3-5DC6766A79E4}" type="presParOf" srcId="{B5D6E2CB-B4CF-4E28-8B9A-D0004B8F215C}" destId="{C5F0369F-3E92-4770-BD8A-E2927AB369A2}" srcOrd="6" destOrd="0" presId="urn:microsoft.com/office/officeart/2005/8/layout/default"/>
    <dgm:cxn modelId="{45F3E6E1-A625-4B51-86A6-C101FCC99CC3}" type="presParOf" srcId="{B5D6E2CB-B4CF-4E28-8B9A-D0004B8F215C}" destId="{1C2CDC92-9C6D-456D-9B8B-0D21E3AD6E61}" srcOrd="7" destOrd="0" presId="urn:microsoft.com/office/officeart/2005/8/layout/default"/>
    <dgm:cxn modelId="{62F98890-AB2E-45F5-9C92-EE382361CA50}" type="presParOf" srcId="{B5D6E2CB-B4CF-4E28-8B9A-D0004B8F215C}" destId="{36610246-A830-4E95-B444-026FCA04839A}" srcOrd="8" destOrd="0" presId="urn:microsoft.com/office/officeart/2005/8/layout/default"/>
    <dgm:cxn modelId="{63E245E8-DC90-4BA0-B747-2B0355349BB9}" type="presParOf" srcId="{B5D6E2CB-B4CF-4E28-8B9A-D0004B8F215C}" destId="{33F29EC2-E86E-4FA8-B7CA-62B4B632D839}" srcOrd="9" destOrd="0" presId="urn:microsoft.com/office/officeart/2005/8/layout/default"/>
    <dgm:cxn modelId="{E67E2ACB-22F7-4CFB-8900-807DFA69A335}" type="presParOf" srcId="{B5D6E2CB-B4CF-4E28-8B9A-D0004B8F215C}" destId="{10808F23-8652-498C-A846-C0D040FFBCAC}" srcOrd="10" destOrd="0" presId="urn:microsoft.com/office/officeart/2005/8/layout/default"/>
    <dgm:cxn modelId="{803412DA-30AC-433A-99B5-1CC36DF9F930}" type="presParOf" srcId="{B5D6E2CB-B4CF-4E28-8B9A-D0004B8F215C}" destId="{94559D67-C1F0-499B-9D19-AEB03430C0A7}" srcOrd="11" destOrd="0" presId="urn:microsoft.com/office/officeart/2005/8/layout/default"/>
    <dgm:cxn modelId="{E2ECF237-C3FB-4801-84CC-75E773C56082}" type="presParOf" srcId="{B5D6E2CB-B4CF-4E28-8B9A-D0004B8F215C}" destId="{FD789437-B5E4-4059-9F71-0255A9234F43}" srcOrd="12" destOrd="0" presId="urn:microsoft.com/office/officeart/2005/8/layout/default"/>
    <dgm:cxn modelId="{9ADB3CBB-DBCD-4238-9EE9-B115DC25B92D}" type="presParOf" srcId="{B5D6E2CB-B4CF-4E28-8B9A-D0004B8F215C}" destId="{ACA90DEB-4A4C-4B07-840B-C361BF435A27}" srcOrd="13" destOrd="0" presId="urn:microsoft.com/office/officeart/2005/8/layout/default"/>
    <dgm:cxn modelId="{EF5AC475-F0EA-4351-AD79-7B3E5301A3C4}" type="presParOf" srcId="{B5D6E2CB-B4CF-4E28-8B9A-D0004B8F215C}" destId="{D9E7BC56-FE7C-4D76-B4B1-DD1DF0978F71}" srcOrd="14" destOrd="0" presId="urn:microsoft.com/office/officeart/2005/8/layout/default"/>
    <dgm:cxn modelId="{440D9668-4CA0-480F-BFC2-FBC39FCF4F7D}" type="presParOf" srcId="{B5D6E2CB-B4CF-4E28-8B9A-D0004B8F215C}" destId="{F686B2D2-AF40-45BC-9027-8354D4795D6C}" srcOrd="15" destOrd="0" presId="urn:microsoft.com/office/officeart/2005/8/layout/default"/>
    <dgm:cxn modelId="{F7A1E7F1-CB29-476C-8DC4-CB5A948CCF9B}" type="presParOf" srcId="{B5D6E2CB-B4CF-4E28-8B9A-D0004B8F215C}" destId="{69A05EFF-9BBD-49FF-A6E3-45D5E7BDA310}" srcOrd="16" destOrd="0" presId="urn:microsoft.com/office/officeart/2005/8/layout/default"/>
    <dgm:cxn modelId="{DDED6991-39C8-420C-898B-525F3D55C914}" type="presParOf" srcId="{B5D6E2CB-B4CF-4E28-8B9A-D0004B8F215C}" destId="{3F89EAE2-0878-4291-A482-7F97354F39DB}" srcOrd="17" destOrd="0" presId="urn:microsoft.com/office/officeart/2005/8/layout/default"/>
    <dgm:cxn modelId="{EBCCAFEF-1D2D-4C64-A4EF-3CA1E53FC78F}" type="presParOf" srcId="{B5D6E2CB-B4CF-4E28-8B9A-D0004B8F215C}" destId="{3843EF2B-4C9D-47F3-AAAC-D7DEA318E1E6}" srcOrd="18" destOrd="0" presId="urn:microsoft.com/office/officeart/2005/8/layout/default"/>
    <dgm:cxn modelId="{964B9C09-791B-4603-9558-75B1F7484EB3}" type="presParOf" srcId="{B5D6E2CB-B4CF-4E28-8B9A-D0004B8F215C}" destId="{C92CF24B-666C-4211-A350-D4B893F48EA9}" srcOrd="19" destOrd="0" presId="urn:microsoft.com/office/officeart/2005/8/layout/default"/>
    <dgm:cxn modelId="{DCBAE0F9-A108-4F4A-8B20-4880D499D9F2}" type="presParOf" srcId="{B5D6E2CB-B4CF-4E28-8B9A-D0004B8F215C}" destId="{56ED5116-483D-4D76-9A45-3AD8AC2E1588}" srcOrd="20" destOrd="0" presId="urn:microsoft.com/office/officeart/2005/8/layout/default"/>
    <dgm:cxn modelId="{00F09DF4-D050-49E0-9020-4630703F5533}" type="presParOf" srcId="{B5D6E2CB-B4CF-4E28-8B9A-D0004B8F215C}" destId="{1ACEE882-6BF3-4B54-8453-59FA05807EC1}" srcOrd="21" destOrd="0" presId="urn:microsoft.com/office/officeart/2005/8/layout/default"/>
    <dgm:cxn modelId="{AD6DC955-CF51-42CB-8D8A-5F5EBBE11468}" type="presParOf" srcId="{B5D6E2CB-B4CF-4E28-8B9A-D0004B8F215C}" destId="{BEA658B7-F234-4A9C-9039-AD41C180B408}" srcOrd="22" destOrd="0" presId="urn:microsoft.com/office/officeart/2005/8/layout/default"/>
    <dgm:cxn modelId="{7302CA37-07E0-42E2-A29C-3E8022BD1656}" type="presParOf" srcId="{B5D6E2CB-B4CF-4E28-8B9A-D0004B8F215C}" destId="{5DE446BB-8D41-4A2C-8650-F040D534CFE8}" srcOrd="23" destOrd="0" presId="urn:microsoft.com/office/officeart/2005/8/layout/default"/>
    <dgm:cxn modelId="{2B5D79D5-19E8-4F1E-986C-0B4DF4BCFB0E}" type="presParOf" srcId="{B5D6E2CB-B4CF-4E28-8B9A-D0004B8F215C}" destId="{75012C0B-D7D0-4716-B158-E4482D673A47}" srcOrd="24" destOrd="0" presId="urn:microsoft.com/office/officeart/2005/8/layout/default"/>
    <dgm:cxn modelId="{00424C50-F5BC-4F29-AF57-516F4D98ECD3}" type="presParOf" srcId="{B5D6E2CB-B4CF-4E28-8B9A-D0004B8F215C}" destId="{77AFB2D4-3FF3-47C0-8495-38508A05E192}" srcOrd="25" destOrd="0" presId="urn:microsoft.com/office/officeart/2005/8/layout/default"/>
    <dgm:cxn modelId="{5622DE03-1DAA-402A-9F90-142BD84774BC}" type="presParOf" srcId="{B5D6E2CB-B4CF-4E28-8B9A-D0004B8F215C}" destId="{C325209B-4657-4377-BB76-5A43E435611A}" srcOrd="26" destOrd="0" presId="urn:microsoft.com/office/officeart/2005/8/layout/default"/>
    <dgm:cxn modelId="{452DE27C-8CB2-4A1D-BE9B-A02465B0862F}" type="presParOf" srcId="{B5D6E2CB-B4CF-4E28-8B9A-D0004B8F215C}" destId="{9BC06DA8-B98A-4502-ACE6-2CDB65049C92}" srcOrd="27" destOrd="0" presId="urn:microsoft.com/office/officeart/2005/8/layout/default"/>
    <dgm:cxn modelId="{87469AAD-E234-4127-B2A4-5881F83C4E4D}" type="presParOf" srcId="{B5D6E2CB-B4CF-4E28-8B9A-D0004B8F215C}" destId="{C2C1C5F8-8815-4187-9B77-69E1ADA37301}" srcOrd="28" destOrd="0" presId="urn:microsoft.com/office/officeart/2005/8/layout/default"/>
    <dgm:cxn modelId="{6BDF0B99-7EB0-4FB7-8570-DC5E10B12CBA}" type="presParOf" srcId="{B5D6E2CB-B4CF-4E28-8B9A-D0004B8F215C}" destId="{5AE065D0-B7CC-4239-8374-A4213152E78C}" srcOrd="29" destOrd="0" presId="urn:microsoft.com/office/officeart/2005/8/layout/default"/>
    <dgm:cxn modelId="{707E2297-190B-4879-9D9F-A49F5461C9C3}" type="presParOf" srcId="{B5D6E2CB-B4CF-4E28-8B9A-D0004B8F215C}" destId="{09EC943A-A955-424A-80AF-E1DC4C576AAE}" srcOrd="30" destOrd="0" presId="urn:microsoft.com/office/officeart/2005/8/layout/default"/>
    <dgm:cxn modelId="{4325560D-713B-4524-B81A-DE9FF98BEB3E}" type="presParOf" srcId="{B5D6E2CB-B4CF-4E28-8B9A-D0004B8F215C}" destId="{A74DA215-9412-4BF3-8DFC-DA9CBCBC5A2A}" srcOrd="31" destOrd="0" presId="urn:microsoft.com/office/officeart/2005/8/layout/default"/>
    <dgm:cxn modelId="{59D4F51A-8C58-48AE-90AD-7AD9F65CC9FF}" type="presParOf" srcId="{B5D6E2CB-B4CF-4E28-8B9A-D0004B8F215C}" destId="{44EAD19C-AFC4-4B14-9C1C-D15764F44520}" srcOrd="32" destOrd="0" presId="urn:microsoft.com/office/officeart/2005/8/layout/default"/>
    <dgm:cxn modelId="{D03D80C8-7E2A-47DE-9311-A1ED9A464B60}" type="presParOf" srcId="{B5D6E2CB-B4CF-4E28-8B9A-D0004B8F215C}" destId="{CFCD3149-5FFD-48D7-BE2D-8E869DCFB1CD}" srcOrd="33" destOrd="0" presId="urn:microsoft.com/office/officeart/2005/8/layout/default"/>
    <dgm:cxn modelId="{E43B97BA-CD9B-4F07-941E-A79A092E7626}" type="presParOf" srcId="{B5D6E2CB-B4CF-4E28-8B9A-D0004B8F215C}" destId="{A8DA9FD9-1148-4E1C-BCEE-33ADB6879B6B}"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1034150"/>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Increase academic achievement in Math</a:t>
          </a:r>
        </a:p>
      </dsp:txBody>
      <dsp:txXfrm>
        <a:off x="44665" y="1071672"/>
        <a:ext cx="2060143" cy="1206068"/>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55850" y="1515848"/>
        <a:ext cx="316861" cy="317716"/>
      </dsp:txXfrm>
    </dsp:sp>
    <dsp:sp modelId="{810413E1-B41A-4A73-99A1-F0B366F6CDE2}">
      <dsp:nvSpPr>
        <dsp:cNvPr id="0" name=""/>
        <dsp:cNvSpPr/>
      </dsp:nvSpPr>
      <dsp:spPr>
        <a:xfrm>
          <a:off x="2996406" y="1034150"/>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Level 3 and up will increase from 13% to 16% and </a:t>
          </a:r>
          <a:r>
            <a:rPr lang="en-US" sz="1400" kern="1200" dirty="0" err="1"/>
            <a:t>Lvl</a:t>
          </a:r>
          <a:r>
            <a:rPr lang="en-US" sz="1400" kern="1200" dirty="0"/>
            <a:t> 2 and up will increase from 47% to 50%</a:t>
          </a:r>
        </a:p>
      </dsp:txBody>
      <dsp:txXfrm>
        <a:off x="3033928" y="1071672"/>
        <a:ext cx="2060143" cy="1206068"/>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45112" y="1515848"/>
        <a:ext cx="316861" cy="317716"/>
      </dsp:txXfrm>
    </dsp:sp>
    <dsp:sp modelId="{E9CF8C3A-61B4-4C28-BC4D-7FA17CF858A9}">
      <dsp:nvSpPr>
        <dsp:cNvPr id="0" name=""/>
        <dsp:cNvSpPr/>
      </dsp:nvSpPr>
      <dsp:spPr>
        <a:xfrm>
          <a:off x="5985668" y="1034150"/>
          <a:ext cx="2135187" cy="128111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GMAS</a:t>
          </a:r>
        </a:p>
      </dsp:txBody>
      <dsp:txXfrm>
        <a:off x="6023190" y="1071672"/>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1034150"/>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Increase academic achievement in ELA &amp; Math</a:t>
          </a:r>
        </a:p>
      </dsp:txBody>
      <dsp:txXfrm>
        <a:off x="44665" y="1071672"/>
        <a:ext cx="2060143" cy="1206068"/>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55850" y="1515848"/>
        <a:ext cx="316861" cy="317716"/>
      </dsp:txXfrm>
    </dsp:sp>
    <dsp:sp modelId="{810413E1-B41A-4A73-99A1-F0B366F6CDE2}">
      <dsp:nvSpPr>
        <dsp:cNvPr id="0" name=""/>
        <dsp:cNvSpPr/>
      </dsp:nvSpPr>
      <dsp:spPr>
        <a:xfrm>
          <a:off x="2996406" y="1034150"/>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Lvl</a:t>
          </a:r>
          <a:r>
            <a:rPr lang="en-US" sz="1400" kern="1200" dirty="0"/>
            <a:t> 3 and up will increase from 17% to 20% and  </a:t>
          </a:r>
          <a:r>
            <a:rPr lang="en-US" sz="1400" kern="1200" dirty="0" err="1"/>
            <a:t>Lvl</a:t>
          </a:r>
          <a:r>
            <a:rPr lang="en-US" sz="1400" kern="1200" dirty="0"/>
            <a:t> 2 and up will increase from 48% to 51%</a:t>
          </a:r>
        </a:p>
      </dsp:txBody>
      <dsp:txXfrm>
        <a:off x="3033928" y="1071672"/>
        <a:ext cx="2060143" cy="1206068"/>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45112" y="1515848"/>
        <a:ext cx="316861" cy="317716"/>
      </dsp:txXfrm>
    </dsp:sp>
    <dsp:sp modelId="{E9CF8C3A-61B4-4C28-BC4D-7FA17CF858A9}">
      <dsp:nvSpPr>
        <dsp:cNvPr id="0" name=""/>
        <dsp:cNvSpPr/>
      </dsp:nvSpPr>
      <dsp:spPr>
        <a:xfrm>
          <a:off x="5985668" y="1034150"/>
          <a:ext cx="2135187" cy="128111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GMAS</a:t>
          </a:r>
        </a:p>
      </dsp:txBody>
      <dsp:txXfrm>
        <a:off x="6023190" y="1071672"/>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726683"/>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Implement Whole Child Support System</a:t>
          </a:r>
        </a:p>
      </dsp:txBody>
      <dsp:txXfrm>
        <a:off x="44665" y="764205"/>
        <a:ext cx="2060143" cy="1206068"/>
      </dsp:txXfrm>
    </dsp:sp>
    <dsp:sp modelId="{D61C3C11-0882-4EAF-ABF8-532F091DF920}">
      <dsp:nvSpPr>
        <dsp:cNvPr id="0" name=""/>
        <dsp:cNvSpPr/>
      </dsp:nvSpPr>
      <dsp:spPr>
        <a:xfrm>
          <a:off x="2355850" y="110247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55850" y="1208381"/>
        <a:ext cx="316861" cy="317716"/>
      </dsp:txXfrm>
    </dsp:sp>
    <dsp:sp modelId="{810413E1-B41A-4A73-99A1-F0B366F6CDE2}">
      <dsp:nvSpPr>
        <dsp:cNvPr id="0" name=""/>
        <dsp:cNvSpPr/>
      </dsp:nvSpPr>
      <dsp:spPr>
        <a:xfrm>
          <a:off x="2996406" y="726683"/>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Increase ADA from 87.8% to 90%</a:t>
          </a:r>
        </a:p>
      </dsp:txBody>
      <dsp:txXfrm>
        <a:off x="3033928" y="764205"/>
        <a:ext cx="2060143" cy="1206068"/>
      </dsp:txXfrm>
    </dsp:sp>
    <dsp:sp modelId="{EB37E565-04CD-4728-8780-80F51E812A81}">
      <dsp:nvSpPr>
        <dsp:cNvPr id="0" name=""/>
        <dsp:cNvSpPr/>
      </dsp:nvSpPr>
      <dsp:spPr>
        <a:xfrm>
          <a:off x="5345112" y="110247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45112" y="1208381"/>
        <a:ext cx="316861" cy="317716"/>
      </dsp:txXfrm>
    </dsp:sp>
    <dsp:sp modelId="{E9CF8C3A-61B4-4C28-BC4D-7FA17CF858A9}">
      <dsp:nvSpPr>
        <dsp:cNvPr id="0" name=""/>
        <dsp:cNvSpPr/>
      </dsp:nvSpPr>
      <dsp:spPr>
        <a:xfrm>
          <a:off x="5985668" y="726683"/>
          <a:ext cx="2135187" cy="128111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EOY Average Daily Attendance (ADA)</a:t>
          </a:r>
        </a:p>
      </dsp:txBody>
      <dsp:txXfrm>
        <a:off x="6023190" y="764205"/>
        <a:ext cx="2060143" cy="1206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Fall 2021</a:t>
          </a:r>
        </a:p>
        <a:p>
          <a:pPr marL="0" lvl="0" indent="0" algn="l" defTabSz="488950">
            <a:lnSpc>
              <a:spcPct val="90000"/>
            </a:lnSpc>
            <a:spcBef>
              <a:spcPct val="0"/>
            </a:spcBef>
            <a:spcAft>
              <a:spcPct val="35000"/>
            </a:spcAft>
            <a:buNone/>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a:t>
          </a:r>
        </a:p>
        <a:p>
          <a:pPr marL="0" lvl="0" indent="0" algn="l" defTabSz="488950">
            <a:lnSpc>
              <a:spcPct val="90000"/>
            </a:lnSpc>
            <a:spcBef>
              <a:spcPct val="0"/>
            </a:spcBef>
            <a:spcAft>
              <a:spcPct val="35000"/>
            </a:spcAft>
            <a:buNone/>
          </a:pPr>
          <a:r>
            <a:rPr lang="en-US" sz="1100" kern="1200" dirty="0"/>
            <a:t>School Leadership completed Needs Assessment and defined overarching needs</a:t>
          </a:r>
        </a:p>
        <a:p>
          <a:pPr marL="0" lvl="0" indent="0" algn="l" defTabSz="488950">
            <a:lnSpc>
              <a:spcPct val="90000"/>
            </a:lnSpc>
            <a:spcBef>
              <a:spcPct val="0"/>
            </a:spcBef>
            <a:spcAft>
              <a:spcPct val="35000"/>
            </a:spcAft>
            <a:buNone/>
          </a:pPr>
          <a:endParaRPr lang="en-US" sz="1100" kern="1200" dirty="0"/>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a:t>
          </a:r>
        </a:p>
        <a:p>
          <a:pPr marL="0" lvl="0" indent="0" algn="l" defTabSz="488950">
            <a:lnSpc>
              <a:spcPct val="90000"/>
            </a:lnSpc>
            <a:spcBef>
              <a:spcPct val="0"/>
            </a:spcBef>
            <a:spcAft>
              <a:spcPct val="35000"/>
            </a:spcAft>
            <a:buNone/>
          </a:pPr>
          <a:r>
            <a:rPr lang="en-US" sz="1100" b="0" u="none" kern="1200" dirty="0"/>
            <a:t>School Leadership completed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SY25-26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4F2F4-673B-4B38-907E-A836A6B24747}">
      <dsp:nvSpPr>
        <dsp:cNvPr id="0" name=""/>
        <dsp:cNvSpPr/>
      </dsp:nvSpPr>
      <dsp:spPr>
        <a:xfrm>
          <a:off x="1357" y="481080"/>
          <a:ext cx="1710213" cy="102612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“dress in good taste”</a:t>
          </a:r>
          <a:endParaRPr lang="en-US" sz="1600" kern="1200" dirty="0"/>
        </a:p>
      </dsp:txBody>
      <dsp:txXfrm>
        <a:off x="1357" y="481080"/>
        <a:ext cx="1710213" cy="1026128"/>
      </dsp:txXfrm>
    </dsp:sp>
    <dsp:sp modelId="{C5E59366-540F-4606-9B52-6C7D6A729DD7}">
      <dsp:nvSpPr>
        <dsp:cNvPr id="0" name=""/>
        <dsp:cNvSpPr/>
      </dsp:nvSpPr>
      <dsp:spPr>
        <a:xfrm>
          <a:off x="1882592" y="48108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  “no baggy pants”</a:t>
          </a:r>
          <a:endParaRPr lang="en-US" sz="1600" kern="1200" dirty="0"/>
        </a:p>
      </dsp:txBody>
      <dsp:txXfrm>
        <a:off x="1882592" y="481080"/>
        <a:ext cx="1710213" cy="1026128"/>
      </dsp:txXfrm>
    </dsp:sp>
    <dsp:sp modelId="{EF8CF28E-3AF5-4CE7-AB1B-6C5CA0E68FF8}">
      <dsp:nvSpPr>
        <dsp:cNvPr id="0" name=""/>
        <dsp:cNvSpPr/>
      </dsp:nvSpPr>
      <dsp:spPr>
        <a:xfrm>
          <a:off x="3763827" y="4810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t>
          </a:r>
          <a:r>
            <a:rPr lang="en-US" sz="1600" b="0" i="0" kern="1200" dirty="0"/>
            <a:t>no sweatpants”</a:t>
          </a:r>
          <a:endParaRPr lang="en-US" sz="1600" kern="1200" dirty="0"/>
        </a:p>
      </dsp:txBody>
      <dsp:txXfrm>
        <a:off x="3763827" y="481080"/>
        <a:ext cx="1710213" cy="1026128"/>
      </dsp:txXfrm>
    </dsp:sp>
    <dsp:sp modelId="{C5F0369F-3E92-4770-BD8A-E2927AB369A2}">
      <dsp:nvSpPr>
        <dsp:cNvPr id="0" name=""/>
        <dsp:cNvSpPr/>
      </dsp:nvSpPr>
      <dsp:spPr>
        <a:xfrm>
          <a:off x="5645062" y="48108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t>
          </a:r>
          <a:r>
            <a:rPr lang="en-US" sz="1600" b="0" i="0" kern="1200" dirty="0"/>
            <a:t>no activewear”                         </a:t>
          </a:r>
          <a:endParaRPr lang="en-US" sz="1600" kern="1200" dirty="0"/>
        </a:p>
      </dsp:txBody>
      <dsp:txXfrm>
        <a:off x="5645062" y="481080"/>
        <a:ext cx="1710213" cy="1026128"/>
      </dsp:txXfrm>
    </dsp:sp>
    <dsp:sp modelId="{36610246-A830-4E95-B444-026FCA04839A}">
      <dsp:nvSpPr>
        <dsp:cNvPr id="0" name=""/>
        <dsp:cNvSpPr/>
      </dsp:nvSpPr>
      <dsp:spPr>
        <a:xfrm>
          <a:off x="7526297" y="48108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short shorts or skirts”</a:t>
          </a:r>
        </a:p>
      </dsp:txBody>
      <dsp:txXfrm>
        <a:off x="7526297" y="481080"/>
        <a:ext cx="1710213" cy="1026128"/>
      </dsp:txXfrm>
    </dsp:sp>
    <dsp:sp modelId="{10808F23-8652-498C-A846-C0D040FFBCAC}">
      <dsp:nvSpPr>
        <dsp:cNvPr id="0" name=""/>
        <dsp:cNvSpPr/>
      </dsp:nvSpPr>
      <dsp:spPr>
        <a:xfrm>
          <a:off x="9407532" y="48108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spaghetti straps”</a:t>
          </a:r>
        </a:p>
      </dsp:txBody>
      <dsp:txXfrm>
        <a:off x="9407532" y="481080"/>
        <a:ext cx="1710213" cy="1026128"/>
      </dsp:txXfrm>
    </dsp:sp>
    <dsp:sp modelId="{FD789437-B5E4-4059-9F71-0255A9234F43}">
      <dsp:nvSpPr>
        <dsp:cNvPr id="0" name=""/>
        <dsp:cNvSpPr/>
      </dsp:nvSpPr>
      <dsp:spPr>
        <a:xfrm>
          <a:off x="1357" y="167823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tube tops”</a:t>
          </a:r>
        </a:p>
      </dsp:txBody>
      <dsp:txXfrm>
        <a:off x="1357" y="1678230"/>
        <a:ext cx="1710213" cy="1026128"/>
      </dsp:txXfrm>
    </dsp:sp>
    <dsp:sp modelId="{D9E7BC56-FE7C-4D76-B4B1-DD1DF0978F71}">
      <dsp:nvSpPr>
        <dsp:cNvPr id="0" name=""/>
        <dsp:cNvSpPr/>
      </dsp:nvSpPr>
      <dsp:spPr>
        <a:xfrm>
          <a:off x="1882592" y="167823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
          </a:r>
          <a:r>
            <a:rPr lang="en-US" sz="1600" kern="1200" dirty="0"/>
            <a:t>no dresses”</a:t>
          </a:r>
        </a:p>
      </dsp:txBody>
      <dsp:txXfrm>
        <a:off x="1882592" y="1678230"/>
        <a:ext cx="1710213" cy="1026128"/>
      </dsp:txXfrm>
    </dsp:sp>
    <dsp:sp modelId="{69A05EFF-9BBD-49FF-A6E3-45D5E7BDA310}">
      <dsp:nvSpPr>
        <dsp:cNvPr id="0" name=""/>
        <dsp:cNvSpPr/>
      </dsp:nvSpPr>
      <dsp:spPr>
        <a:xfrm>
          <a:off x="3763827" y="167823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“no tight/revealing clothing”</a:t>
          </a:r>
          <a:endParaRPr lang="en-US" sz="1600" kern="1200" dirty="0"/>
        </a:p>
      </dsp:txBody>
      <dsp:txXfrm>
        <a:off x="3763827" y="1678230"/>
        <a:ext cx="1710213" cy="1026128"/>
      </dsp:txXfrm>
    </dsp:sp>
    <dsp:sp modelId="{3843EF2B-4C9D-47F3-AAAC-D7DEA318E1E6}">
      <dsp:nvSpPr>
        <dsp:cNvPr id="0" name=""/>
        <dsp:cNvSpPr/>
      </dsp:nvSpPr>
      <dsp:spPr>
        <a:xfrm>
          <a:off x="5645062" y="167823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leggings”</a:t>
          </a:r>
        </a:p>
      </dsp:txBody>
      <dsp:txXfrm>
        <a:off x="5645062" y="1678230"/>
        <a:ext cx="1710213" cy="1026128"/>
      </dsp:txXfrm>
    </dsp:sp>
    <dsp:sp modelId="{56ED5116-483D-4D76-9A45-3AD8AC2E1588}">
      <dsp:nvSpPr>
        <dsp:cNvPr id="0" name=""/>
        <dsp:cNvSpPr/>
      </dsp:nvSpPr>
      <dsp:spPr>
        <a:xfrm>
          <a:off x="7526297" y="167823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
          </a:r>
          <a:r>
            <a:rPr lang="en-US" sz="1600" kern="1200" dirty="0"/>
            <a:t>no joggers”</a:t>
          </a:r>
        </a:p>
      </dsp:txBody>
      <dsp:txXfrm>
        <a:off x="7526297" y="1678230"/>
        <a:ext cx="1710213" cy="1026128"/>
      </dsp:txXfrm>
    </dsp:sp>
    <dsp:sp modelId="{BEA658B7-F234-4A9C-9039-AD41C180B408}">
      <dsp:nvSpPr>
        <dsp:cNvPr id="0" name=""/>
        <dsp:cNvSpPr/>
      </dsp:nvSpPr>
      <dsp:spPr>
        <a:xfrm>
          <a:off x="9407532" y="167823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t>“no ‘extreme</a:t>
          </a:r>
          <a:r>
            <a:rPr lang="en-US" sz="1600" kern="1200" dirty="0"/>
            <a:t>’</a:t>
          </a:r>
          <a:r>
            <a:rPr lang="en-US" sz="1600" b="0" i="0" kern="1200" dirty="0"/>
            <a:t> hairstyles or colors”</a:t>
          </a:r>
          <a:endParaRPr lang="en-US" sz="1600" kern="1200" dirty="0"/>
        </a:p>
      </dsp:txBody>
      <dsp:txXfrm>
        <a:off x="9407532" y="1678230"/>
        <a:ext cx="1710213" cy="1026128"/>
      </dsp:txXfrm>
    </dsp:sp>
    <dsp:sp modelId="{75012C0B-D7D0-4716-B158-E4482D673A47}">
      <dsp:nvSpPr>
        <dsp:cNvPr id="0" name=""/>
        <dsp:cNvSpPr/>
      </dsp:nvSpPr>
      <dsp:spPr>
        <a:xfrm>
          <a:off x="1357" y="28753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t>
          </a:r>
          <a:r>
            <a:rPr lang="en-US" sz="1600" b="0" i="0" kern="1200" dirty="0"/>
            <a:t>no Crocs”</a:t>
          </a:r>
          <a:endParaRPr lang="en-US" sz="1600" kern="1200" dirty="0"/>
        </a:p>
      </dsp:txBody>
      <dsp:txXfrm>
        <a:off x="1357" y="2875380"/>
        <a:ext cx="1710213" cy="1026128"/>
      </dsp:txXfrm>
    </dsp:sp>
    <dsp:sp modelId="{C325209B-4657-4377-BB76-5A43E435611A}">
      <dsp:nvSpPr>
        <dsp:cNvPr id="0" name=""/>
        <dsp:cNvSpPr/>
      </dsp:nvSpPr>
      <dsp:spPr>
        <a:xfrm>
          <a:off x="1882592" y="287538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“all shirts must be tucked in</a:t>
          </a:r>
        </a:p>
      </dsp:txBody>
      <dsp:txXfrm>
        <a:off x="1882592" y="2875380"/>
        <a:ext cx="1710213" cy="1026128"/>
      </dsp:txXfrm>
    </dsp:sp>
    <dsp:sp modelId="{C2C1C5F8-8815-4187-9B77-69E1ADA37301}">
      <dsp:nvSpPr>
        <dsp:cNvPr id="0" name=""/>
        <dsp:cNvSpPr/>
      </dsp:nvSpPr>
      <dsp:spPr>
        <a:xfrm>
          <a:off x="3763827" y="287538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
          </a:r>
          <a:r>
            <a:rPr lang="en-US" sz="1600" kern="1200" dirty="0"/>
            <a:t>no hoodies/hooded jackets” </a:t>
          </a:r>
        </a:p>
      </dsp:txBody>
      <dsp:txXfrm>
        <a:off x="3763827" y="2875380"/>
        <a:ext cx="1710213" cy="1026128"/>
      </dsp:txXfrm>
    </dsp:sp>
    <dsp:sp modelId="{09EC943A-A955-424A-80AF-E1DC4C576AAE}">
      <dsp:nvSpPr>
        <dsp:cNvPr id="0" name=""/>
        <dsp:cNvSpPr/>
      </dsp:nvSpPr>
      <dsp:spPr>
        <a:xfrm>
          <a:off x="5645062" y="287538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“hair should be clean and neatly groomed” </a:t>
          </a:r>
        </a:p>
      </dsp:txBody>
      <dsp:txXfrm>
        <a:off x="5645062" y="2875380"/>
        <a:ext cx="1710213" cy="1026128"/>
      </dsp:txXfrm>
    </dsp:sp>
    <dsp:sp modelId="{44EAD19C-AFC4-4B14-9C1C-D15764F44520}">
      <dsp:nvSpPr>
        <dsp:cNvPr id="0" name=""/>
        <dsp:cNvSpPr/>
      </dsp:nvSpPr>
      <dsp:spPr>
        <a:xfrm>
          <a:off x="7526297" y="287538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 shirts which expose cleavage”</a:t>
          </a:r>
        </a:p>
      </dsp:txBody>
      <dsp:txXfrm>
        <a:off x="7526297" y="2875380"/>
        <a:ext cx="1710213" cy="1026128"/>
      </dsp:txXfrm>
    </dsp:sp>
    <dsp:sp modelId="{A8DA9FD9-1148-4E1C-BCEE-33ADB6879B6B}">
      <dsp:nvSpPr>
        <dsp:cNvPr id="0" name=""/>
        <dsp:cNvSpPr/>
      </dsp:nvSpPr>
      <dsp:spPr>
        <a:xfrm>
          <a:off x="9407532" y="28753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“students dressed in uniform are better perceived by teachers and peers”</a:t>
          </a:r>
          <a:endParaRPr lang="en-US" sz="1400" kern="1200" dirty="0"/>
        </a:p>
      </dsp:txBody>
      <dsp:txXfrm>
        <a:off x="9407532" y="2875380"/>
        <a:ext cx="1710213" cy="10261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4" name="Google Shape;334;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f71007eb4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f71007eb4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e073b3c30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7e073b3c30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827b89b1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827b89b1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Wishes and Wows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e073b3c30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7e073b3c30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3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27b89b12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27b89b12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Wishes and Wows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827b89b12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827b89b12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Wishes and Wows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27b89b12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27b89b12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Wishes and Wows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27b89b12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827b89b12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Wishes and Wows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1583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82212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ca32fa3aa_2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fca32fa3aa_2_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7" name="Google Shape;357;gfca32fa3aa_2_1: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Principals: Based on your15-Day count, please give your GO Team an overview of your projected vs. 8/21 enrolled numbers as well as information on your FY25 budget adjustment. </a:t>
            </a:r>
          </a:p>
        </p:txBody>
      </p:sp>
    </p:spTree>
    <p:extLst>
      <p:ext uri="{BB962C8B-B14F-4D97-AF65-F5344CB8AC3E}">
        <p14:creationId xmlns:p14="http://schemas.microsoft.com/office/powerpoint/2010/main" val="3732000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Review the previously discussed plan for the FY25 Leveling Reserve as discussed by the GO Team in your Feb. 2024 Budget Feedback meeting and March 2024 Approval meeting.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25190" rtl="0" eaLnBrk="1" fontAlgn="auto" latinLnBrk="0" hangingPunct="1">
              <a:lnSpc>
                <a:spcPct val="100000"/>
              </a:lnSpc>
              <a:spcBef>
                <a:spcPts val="0"/>
              </a:spcBef>
              <a:spcAft>
                <a:spcPts val="0"/>
              </a:spcAft>
              <a:buClrTx/>
              <a:buSzTx/>
              <a:buFontTx/>
              <a:buNone/>
              <a:tabLst/>
              <a:defRPr/>
            </a:pPr>
            <a:r>
              <a:rPr lang="en-US" dirty="0"/>
              <a:t>Review the previously discussed plan for the FY25 Title I Holdback as discussed by the GO Team in your Feb. 2024 Budget Feedback meeting and March 2024 Approval meeting. </a:t>
            </a:r>
          </a:p>
          <a:p>
            <a:pPr defTabSz="925190">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7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e073b3c3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e073b3c3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e073b3c30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e073b3c3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e073b3c3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e073b3c3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e073b3c3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e073b3c3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71007eb4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f71007eb4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e073b3c30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7e073b3c3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e073b3c30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7e073b3c30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50294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0728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657994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7971448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17706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14981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387575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36925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43767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517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07718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9020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91179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817706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015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dirty="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06015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763915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Tree>
    <p:extLst>
      <p:ext uri="{BB962C8B-B14F-4D97-AF65-F5344CB8AC3E}">
        <p14:creationId xmlns:p14="http://schemas.microsoft.com/office/powerpoint/2010/main" val="34113532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9230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89096027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334546412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dirty="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dirty="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6" name="Slide Number Placeholder 5"/>
          <p:cNvSpPr>
            <a:spLocks noGrp="1"/>
          </p:cNvSpPr>
          <p:nvPr>
            <p:ph type="sldNum" sz="quarter" idx="12"/>
          </p:nvPr>
        </p:nvSpPr>
        <p:spPr>
          <a:xfrm>
            <a:off x="10997619" y="6281928"/>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42636613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a:xfrm>
            <a:off x="11137392" y="6436291"/>
            <a:ext cx="987552" cy="274320"/>
          </a:xfrm>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65413603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a:xfrm>
            <a:off x="11093414" y="6398768"/>
            <a:ext cx="987552" cy="274320"/>
          </a:xfrm>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52299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a:xfrm>
            <a:off x="11065533" y="6413863"/>
            <a:ext cx="987552" cy="274320"/>
          </a:xfrm>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302826903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a:xfrm>
            <a:off x="11057983" y="6457406"/>
            <a:ext cx="987552" cy="274320"/>
          </a:xfrm>
        </p:spPr>
        <p:txBody>
          <a:bodyPr/>
          <a:lstStyle/>
          <a:p>
            <a:fld id="{AEC10A0C-BB77-FD4A-8FA4-D4334D01E3A4}"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59447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204448" y="6559868"/>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33007437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a:xfrm>
            <a:off x="11141964" y="6510528"/>
            <a:ext cx="987552" cy="274320"/>
          </a:xfrm>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9963845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104310" y="6460056"/>
            <a:ext cx="987552" cy="274320"/>
          </a:xfrm>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15686126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34120656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a:xfrm>
            <a:off x="11111266" y="6514003"/>
            <a:ext cx="987552" cy="274320"/>
          </a:xfrm>
        </p:spPr>
        <p:txBody>
          <a:bodyPr/>
          <a:lstStyle/>
          <a:p>
            <a:fld id="{AEC10A0C-BB77-FD4A-8FA4-D4334D01E3A4}" type="slidenum">
              <a:rPr lang="en-US" smtClean="0"/>
              <a:pPr/>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83065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070586" y="6379029"/>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198344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 name="Slide Number Placeholder 3"/>
          <p:cNvSpPr>
            <a:spLocks noGrp="1"/>
          </p:cNvSpPr>
          <p:nvPr>
            <p:ph type="sldNum" sz="quarter" idx="12"/>
          </p:nvPr>
        </p:nvSpPr>
        <p:spPr>
          <a:xfrm>
            <a:off x="10962785" y="6239691"/>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07571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11070586" y="6396446"/>
            <a:ext cx="987552" cy="274320"/>
          </a:xfrm>
        </p:spPr>
        <p:txBody>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9004596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11070586" y="6379029"/>
            <a:ext cx="987552" cy="274320"/>
          </a:xfr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841363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a:xfrm>
            <a:off x="11041162" y="6413862"/>
            <a:ext cx="987552" cy="274320"/>
          </a:xfrm>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2208507"/>
      </p:ext>
    </p:extLst>
  </p:cSld>
  <p:clrMapOvr>
    <a:masterClrMapping/>
  </p:clrMapOvr>
  <p:transition spd="slow">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6AC7D8-2AFC-4808-BB76-5F5DDFB76EE2}"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084705" y="6457406"/>
            <a:ext cx="987552" cy="274320"/>
          </a:xfrm>
        </p:spPr>
        <p:txBody>
          <a:bodyPr/>
          <a:lstStyle/>
          <a:p>
            <a:fld id="{51B7E98F-F20C-4394-8A8B-A398A1DC9A0E}" type="slidenum">
              <a:rPr lang="en-US" smtClean="0"/>
              <a:t>‹#›</a:t>
            </a:fld>
            <a:endParaRPr lang="en-US" dirty="0"/>
          </a:p>
        </p:txBody>
      </p:sp>
    </p:spTree>
    <p:extLst>
      <p:ext uri="{BB962C8B-B14F-4D97-AF65-F5344CB8AC3E}">
        <p14:creationId xmlns:p14="http://schemas.microsoft.com/office/powerpoint/2010/main" val="1996290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84004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4829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dirty="0"/>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167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85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657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319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dirty="0"/>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67691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dirty="0"/>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200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235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258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dirty="0"/>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362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9008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76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1191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659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93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dirty="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8371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433271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Tree>
    <p:extLst>
      <p:ext uri="{BB962C8B-B14F-4D97-AF65-F5344CB8AC3E}">
        <p14:creationId xmlns:p14="http://schemas.microsoft.com/office/powerpoint/2010/main" val="2630569874"/>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0794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72571934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954401844"/>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dirty="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dirty="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83659880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27264698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2974155179"/>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3511813830"/>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24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61222440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1134598741"/>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018895991"/>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34369804"/>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6528945"/>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7205339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2991950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038175806"/>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2340926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9687178"/>
      </p:ext>
    </p:extLst>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5"/>
        <p:cNvGrpSpPr/>
        <p:nvPr/>
      </p:nvGrpSpPr>
      <p:grpSpPr>
        <a:xfrm>
          <a:off x="0" y="0"/>
          <a:ext cx="0" cy="0"/>
          <a:chOff x="0" y="0"/>
          <a:chExt cx="0" cy="0"/>
        </a:xfrm>
      </p:grpSpPr>
      <p:sp>
        <p:nvSpPr>
          <p:cNvPr id="96" name="Google Shape;96;p44"/>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4"/>
          <p:cNvSpPr txBox="1">
            <a:spLocks noGrp="1"/>
          </p:cNvSpPr>
          <p:nvPr>
            <p:ph type="body" idx="1"/>
          </p:nvPr>
        </p:nvSpPr>
        <p:spPr>
          <a:xfrm>
            <a:off x="838201"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4"/>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9" name="Google Shape;99;p44"/>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0" name="Google Shape;100;p44"/>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14600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1"/>
        <p:cNvGrpSpPr/>
        <p:nvPr/>
      </p:nvGrpSpPr>
      <p:grpSpPr>
        <a:xfrm>
          <a:off x="0" y="0"/>
          <a:ext cx="0" cy="0"/>
          <a:chOff x="0" y="0"/>
          <a:chExt cx="0" cy="0"/>
        </a:xfrm>
      </p:grpSpPr>
      <p:sp>
        <p:nvSpPr>
          <p:cNvPr id="102" name="Google Shape;102;p50"/>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0"/>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4" name="Google Shape;104;p50"/>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5" name="Google Shape;105;p50"/>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828314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6"/>
        <p:cNvGrpSpPr/>
        <p:nvPr/>
      </p:nvGrpSpPr>
      <p:grpSpPr>
        <a:xfrm>
          <a:off x="0" y="0"/>
          <a:ext cx="0" cy="0"/>
          <a:chOff x="0" y="0"/>
          <a:chExt cx="0" cy="0"/>
        </a:xfrm>
      </p:grpSpPr>
      <p:sp>
        <p:nvSpPr>
          <p:cNvPr id="107" name="Google Shape;107;p4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5"/>
          <p:cNvSpPr txBox="1">
            <a:spLocks noGrp="1"/>
          </p:cNvSpPr>
          <p:nvPr>
            <p:ph type="subTitle" idx="1"/>
          </p:nvPr>
        </p:nvSpPr>
        <p:spPr>
          <a:xfrm>
            <a:off x="1524000" y="3602038"/>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45"/>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0" name="Google Shape;110;p45"/>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1" name="Google Shape;111;p45"/>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2570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2"/>
        <p:cNvGrpSpPr/>
        <p:nvPr/>
      </p:nvGrpSpPr>
      <p:grpSpPr>
        <a:xfrm>
          <a:off x="0" y="0"/>
          <a:ext cx="0" cy="0"/>
          <a:chOff x="0" y="0"/>
          <a:chExt cx="0" cy="0"/>
        </a:xfrm>
      </p:grpSpPr>
      <p:sp>
        <p:nvSpPr>
          <p:cNvPr id="113" name="Google Shape;113;p85"/>
          <p:cNvSpPr txBox="1">
            <a:spLocks noGrp="1"/>
          </p:cNvSpPr>
          <p:nvPr>
            <p:ph type="title"/>
          </p:nvPr>
        </p:nvSpPr>
        <p:spPr>
          <a:xfrm>
            <a:off x="831852"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85"/>
          <p:cNvSpPr txBox="1">
            <a:spLocks noGrp="1"/>
          </p:cNvSpPr>
          <p:nvPr>
            <p:ph type="body" idx="1"/>
          </p:nvPr>
        </p:nvSpPr>
        <p:spPr>
          <a:xfrm>
            <a:off x="831852" y="4589466"/>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5" name="Google Shape;115;p85"/>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6" name="Google Shape;116;p85"/>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7" name="Google Shape;117;p85"/>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84875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8"/>
        <p:cNvGrpSpPr/>
        <p:nvPr/>
      </p:nvGrpSpPr>
      <p:grpSpPr>
        <a:xfrm>
          <a:off x="0" y="0"/>
          <a:ext cx="0" cy="0"/>
          <a:chOff x="0" y="0"/>
          <a:chExt cx="0" cy="0"/>
        </a:xfrm>
      </p:grpSpPr>
      <p:sp>
        <p:nvSpPr>
          <p:cNvPr id="119" name="Google Shape;119;p86"/>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6"/>
          <p:cNvSpPr txBox="1">
            <a:spLocks noGrp="1"/>
          </p:cNvSpPr>
          <p:nvPr>
            <p:ph type="body" idx="1"/>
          </p:nvPr>
        </p:nvSpPr>
        <p:spPr>
          <a:xfrm>
            <a:off x="838201"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86"/>
          <p:cNvSpPr txBox="1">
            <a:spLocks noGrp="1"/>
          </p:cNvSpPr>
          <p:nvPr>
            <p:ph type="body" idx="2"/>
          </p:nvPr>
        </p:nvSpPr>
        <p:spPr>
          <a:xfrm>
            <a:off x="6172201"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86"/>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3" name="Google Shape;123;p86"/>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4" name="Google Shape;124;p86"/>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58955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5"/>
        <p:cNvGrpSpPr/>
        <p:nvPr/>
      </p:nvGrpSpPr>
      <p:grpSpPr>
        <a:xfrm>
          <a:off x="0" y="0"/>
          <a:ext cx="0" cy="0"/>
          <a:chOff x="0" y="0"/>
          <a:chExt cx="0" cy="0"/>
        </a:xfrm>
      </p:grpSpPr>
      <p:sp>
        <p:nvSpPr>
          <p:cNvPr id="126" name="Google Shape;126;p87"/>
          <p:cNvSpPr txBox="1">
            <a:spLocks noGrp="1"/>
          </p:cNvSpPr>
          <p:nvPr>
            <p:ph type="title"/>
          </p:nvPr>
        </p:nvSpPr>
        <p:spPr>
          <a:xfrm>
            <a:off x="839789"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8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8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87"/>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87"/>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7"/>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2" name="Google Shape;132;p87"/>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3" name="Google Shape;133;p87"/>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0562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8"/>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6" name="Google Shape;136;p88"/>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7" name="Google Shape;137;p88"/>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82562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8"/>
        <p:cNvGrpSpPr/>
        <p:nvPr/>
      </p:nvGrpSpPr>
      <p:grpSpPr>
        <a:xfrm>
          <a:off x="0" y="0"/>
          <a:ext cx="0" cy="0"/>
          <a:chOff x="0" y="0"/>
          <a:chExt cx="0" cy="0"/>
        </a:xfrm>
      </p:grpSpPr>
      <p:sp>
        <p:nvSpPr>
          <p:cNvPr id="139" name="Google Shape;139;p89"/>
          <p:cNvSpPr txBox="1">
            <a:spLocks noGrp="1"/>
          </p:cNvSpPr>
          <p:nvPr>
            <p:ph type="title"/>
          </p:nvPr>
        </p:nvSpPr>
        <p:spPr>
          <a:xfrm>
            <a:off x="839789" y="457200"/>
            <a:ext cx="393223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89"/>
          <p:cNvSpPr txBox="1">
            <a:spLocks noGrp="1"/>
          </p:cNvSpPr>
          <p:nvPr>
            <p:ph type="body" idx="1"/>
          </p:nvPr>
        </p:nvSpPr>
        <p:spPr>
          <a:xfrm>
            <a:off x="5183189" y="987429"/>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89"/>
          <p:cNvSpPr txBox="1">
            <a:spLocks noGrp="1"/>
          </p:cNvSpPr>
          <p:nvPr>
            <p:ph type="body" idx="2"/>
          </p:nvPr>
        </p:nvSpPr>
        <p:spPr>
          <a:xfrm>
            <a:off x="839789" y="2057401"/>
            <a:ext cx="393223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89"/>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3" name="Google Shape;143;p89"/>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4" name="Google Shape;144;p89"/>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245820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5"/>
        <p:cNvGrpSpPr/>
        <p:nvPr/>
      </p:nvGrpSpPr>
      <p:grpSpPr>
        <a:xfrm>
          <a:off x="0" y="0"/>
          <a:ext cx="0" cy="0"/>
          <a:chOff x="0" y="0"/>
          <a:chExt cx="0" cy="0"/>
        </a:xfrm>
      </p:grpSpPr>
      <p:sp>
        <p:nvSpPr>
          <p:cNvPr id="146" name="Google Shape;146;p90"/>
          <p:cNvSpPr txBox="1">
            <a:spLocks noGrp="1"/>
          </p:cNvSpPr>
          <p:nvPr>
            <p:ph type="title"/>
          </p:nvPr>
        </p:nvSpPr>
        <p:spPr>
          <a:xfrm>
            <a:off x="839789" y="457200"/>
            <a:ext cx="393223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0"/>
          <p:cNvSpPr>
            <a:spLocks noGrp="1"/>
          </p:cNvSpPr>
          <p:nvPr>
            <p:ph type="pic" idx="2"/>
          </p:nvPr>
        </p:nvSpPr>
        <p:spPr>
          <a:xfrm>
            <a:off x="5183189" y="987429"/>
            <a:ext cx="6172201" cy="4873625"/>
          </a:xfrm>
          <a:prstGeom prst="rect">
            <a:avLst/>
          </a:prstGeom>
          <a:noFill/>
          <a:ln>
            <a:noFill/>
          </a:ln>
        </p:spPr>
      </p:sp>
      <p:sp>
        <p:nvSpPr>
          <p:cNvPr id="148" name="Google Shape;148;p90"/>
          <p:cNvSpPr txBox="1">
            <a:spLocks noGrp="1"/>
          </p:cNvSpPr>
          <p:nvPr>
            <p:ph type="body" idx="1"/>
          </p:nvPr>
        </p:nvSpPr>
        <p:spPr>
          <a:xfrm>
            <a:off x="839789" y="2057401"/>
            <a:ext cx="393223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90"/>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0" name="Google Shape;150;p90"/>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1" name="Google Shape;151;p90"/>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8747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2"/>
        <p:cNvGrpSpPr/>
        <p:nvPr/>
      </p:nvGrpSpPr>
      <p:grpSpPr>
        <a:xfrm>
          <a:off x="0" y="0"/>
          <a:ext cx="0" cy="0"/>
          <a:chOff x="0" y="0"/>
          <a:chExt cx="0" cy="0"/>
        </a:xfrm>
      </p:grpSpPr>
      <p:sp>
        <p:nvSpPr>
          <p:cNvPr id="153" name="Google Shape;153;p91"/>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91"/>
          <p:cNvSpPr txBox="1">
            <a:spLocks noGrp="1"/>
          </p:cNvSpPr>
          <p:nvPr>
            <p:ph type="body" idx="1"/>
          </p:nvPr>
        </p:nvSpPr>
        <p:spPr>
          <a:xfrm rot="5400000">
            <a:off x="3920332"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91"/>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6" name="Google Shape;156;p91"/>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7" name="Google Shape;157;p91"/>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481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8"/>
        <p:cNvGrpSpPr/>
        <p:nvPr/>
      </p:nvGrpSpPr>
      <p:grpSpPr>
        <a:xfrm>
          <a:off x="0" y="0"/>
          <a:ext cx="0" cy="0"/>
          <a:chOff x="0" y="0"/>
          <a:chExt cx="0" cy="0"/>
        </a:xfrm>
      </p:grpSpPr>
      <p:sp>
        <p:nvSpPr>
          <p:cNvPr id="159" name="Google Shape;159;p92"/>
          <p:cNvSpPr txBox="1">
            <a:spLocks noGrp="1"/>
          </p:cNvSpPr>
          <p:nvPr>
            <p:ph type="title"/>
          </p:nvPr>
        </p:nvSpPr>
        <p:spPr>
          <a:xfrm rot="5400000">
            <a:off x="7133433"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2"/>
          <p:cNvSpPr txBox="1">
            <a:spLocks noGrp="1"/>
          </p:cNvSpPr>
          <p:nvPr>
            <p:ph type="body" idx="1"/>
          </p:nvPr>
        </p:nvSpPr>
        <p:spPr>
          <a:xfrm rot="5400000">
            <a:off x="1799433"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92"/>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2" name="Google Shape;162;p92"/>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3" name="Google Shape;163;p92"/>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03497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373730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482980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5354698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443638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516864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351142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298802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1402052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096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5.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7.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11058579" y="643617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102122" y="6454458"/>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910215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752" r:id="rId22"/>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66190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7461847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43"/>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43"/>
          <p:cNvSpPr txBox="1">
            <a:spLocks noGrp="1"/>
          </p:cNvSpPr>
          <p:nvPr>
            <p:ph type="body" idx="1"/>
          </p:nvPr>
        </p:nvSpPr>
        <p:spPr>
          <a:xfrm>
            <a:off x="838201"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3"/>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43"/>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43"/>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62843581"/>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84507652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94174815"/>
      </p:ext>
    </p:extLst>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6.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6.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0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0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0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06.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06.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3.xml"/><Relationship Id="rId5" Type="http://schemas.openxmlformats.org/officeDocument/2006/relationships/hyperlink" Target="https://simbli.eboardsolutions.com/Policy/ViewPolicy.aspx?S=36031014&amp;revid=vsvYdg3F4DPMZzvrjOUwHw==&amp;ptid=amIgTZiB9plushNjl6WXhfiOQ==&amp;secid=&amp;PG=6&amp;IRP=0&amp;isPndg=false" TargetMode="Externa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tinyaps.com/?APSDressCodePolicy" TargetMode="Externa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3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1.bin"/><Relationship Id="rId1" Type="http://schemas.openxmlformats.org/officeDocument/2006/relationships/slideLayout" Target="../slideLayouts/slideLayout38.xml"/><Relationship Id="rId5" Type="http://schemas.openxmlformats.org/officeDocument/2006/relationships/image" Target="../media/image49.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5.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GO Team Meeting #1</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700129" y="3483864"/>
            <a:ext cx="4976037" cy="878908"/>
          </a:xfrm>
        </p:spPr>
        <p:txBody>
          <a:bodyPr/>
          <a:lstStyle/>
          <a:p>
            <a:r>
              <a:rPr lang="en-US" dirty="0"/>
              <a:t>Jean Childs Young Middle School</a:t>
            </a:r>
          </a:p>
          <a:p>
            <a:r>
              <a:rPr lang="en-US" dirty="0"/>
              <a:t>September 19, 2024</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9"/>
          <p:cNvPicPr preferRelativeResize="0"/>
          <p:nvPr/>
        </p:nvPicPr>
        <p:blipFill>
          <a:blip r:embed="rId3">
            <a:alphaModFix/>
          </a:blip>
          <a:stretch>
            <a:fillRect/>
          </a:stretch>
        </p:blipFill>
        <p:spPr>
          <a:xfrm>
            <a:off x="534217" y="632751"/>
            <a:ext cx="11123567" cy="4498167"/>
          </a:xfrm>
          <a:prstGeom prst="rect">
            <a:avLst/>
          </a:prstGeom>
          <a:noFill/>
          <a:ln>
            <a:noFill/>
          </a:ln>
        </p:spPr>
      </p:pic>
      <p:sp>
        <p:nvSpPr>
          <p:cNvPr id="135" name="Google Shape;135;p19"/>
          <p:cNvSpPr txBox="1"/>
          <p:nvPr/>
        </p:nvSpPr>
        <p:spPr>
          <a:xfrm>
            <a:off x="388767" y="102433"/>
            <a:ext cx="10776000" cy="71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133" kern="0">
                <a:solidFill>
                  <a:srgbClr val="000000"/>
                </a:solidFill>
                <a:latin typeface="Luckiest Guy"/>
                <a:ea typeface="Luckiest Guy"/>
                <a:cs typeface="Luckiest Guy"/>
                <a:sym typeface="Luckiest Guy"/>
              </a:rPr>
              <a:t>ELA MAP Achievement 2024-2025</a:t>
            </a:r>
            <a:endParaRPr sz="2133" kern="0">
              <a:solidFill>
                <a:srgbClr val="000000"/>
              </a:solidFill>
              <a:latin typeface="Luckiest Guy"/>
              <a:ea typeface="Luckiest Guy"/>
              <a:cs typeface="Luckiest Guy"/>
              <a:sym typeface="Luckiest Guy"/>
            </a:endParaRPr>
          </a:p>
        </p:txBody>
      </p:sp>
      <p:sp>
        <p:nvSpPr>
          <p:cNvPr id="136" name="Google Shape;136;p19"/>
          <p:cNvSpPr txBox="1"/>
          <p:nvPr/>
        </p:nvSpPr>
        <p:spPr>
          <a:xfrm>
            <a:off x="623833" y="3415700"/>
            <a:ext cx="628400" cy="230400"/>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37;p19"/>
          <p:cNvSpPr txBox="1"/>
          <p:nvPr/>
        </p:nvSpPr>
        <p:spPr>
          <a:xfrm>
            <a:off x="279300" y="5214300"/>
            <a:ext cx="10776000" cy="71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133" kern="0">
                <a:solidFill>
                  <a:srgbClr val="000000"/>
                </a:solidFill>
                <a:latin typeface="Luckiest Guy"/>
                <a:ea typeface="Luckiest Guy"/>
                <a:cs typeface="Luckiest Guy"/>
                <a:sym typeface="Luckiest Guy"/>
              </a:rPr>
              <a:t>ELA Grade Level Achievement</a:t>
            </a:r>
            <a:endParaRPr sz="2133" kern="0">
              <a:solidFill>
                <a:srgbClr val="000000"/>
              </a:solidFill>
              <a:latin typeface="Luckiest Guy"/>
              <a:ea typeface="Luckiest Guy"/>
              <a:cs typeface="Luckiest Guy"/>
              <a:sym typeface="Luckiest Guy"/>
            </a:endParaRPr>
          </a:p>
        </p:txBody>
      </p:sp>
      <p:pic>
        <p:nvPicPr>
          <p:cNvPr id="138" name="Google Shape;138;p19"/>
          <p:cNvPicPr preferRelativeResize="0"/>
          <p:nvPr/>
        </p:nvPicPr>
        <p:blipFill>
          <a:blip r:embed="rId4">
            <a:alphaModFix/>
          </a:blip>
          <a:stretch>
            <a:fillRect/>
          </a:stretch>
        </p:blipFill>
        <p:spPr>
          <a:xfrm>
            <a:off x="279301" y="5735434"/>
            <a:ext cx="11785601" cy="992053"/>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311200" y="0"/>
            <a:ext cx="11360800" cy="763600"/>
          </a:xfrm>
          <a:prstGeom prst="rect">
            <a:avLst/>
          </a:prstGeom>
        </p:spPr>
        <p:txBody>
          <a:bodyPr spcFirstLastPara="1" wrap="square" lIns="121900" tIns="121900" rIns="121900" bIns="121900" anchor="t" anchorCtr="0">
            <a:normAutofit/>
          </a:bodyPr>
          <a:lstStyle/>
          <a:p>
            <a:r>
              <a:rPr lang="en" sz="2133">
                <a:latin typeface="Luckiest Guy"/>
                <a:ea typeface="Luckiest Guy"/>
                <a:cs typeface="Luckiest Guy"/>
                <a:sym typeface="Luckiest Guy"/>
              </a:rPr>
              <a:t>Subgroup Proficiency Data: ELA</a:t>
            </a:r>
            <a:endParaRPr sz="2133">
              <a:latin typeface="Luckiest Guy"/>
              <a:ea typeface="Luckiest Guy"/>
              <a:cs typeface="Luckiest Guy"/>
              <a:sym typeface="Luckiest Guy"/>
            </a:endParaRPr>
          </a:p>
        </p:txBody>
      </p:sp>
      <p:sp>
        <p:nvSpPr>
          <p:cNvPr id="144" name="Google Shape;144;p20"/>
          <p:cNvSpPr txBox="1"/>
          <p:nvPr/>
        </p:nvSpPr>
        <p:spPr>
          <a:xfrm>
            <a:off x="10254900" y="1351034"/>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SWD</a:t>
            </a:r>
            <a:endParaRPr sz="2133" kern="0">
              <a:solidFill>
                <a:srgbClr val="000000"/>
              </a:solidFill>
              <a:latin typeface="Luckiest Guy"/>
              <a:ea typeface="Luckiest Guy"/>
              <a:cs typeface="Luckiest Guy"/>
              <a:sym typeface="Luckiest Guy"/>
            </a:endParaRPr>
          </a:p>
        </p:txBody>
      </p:sp>
      <p:sp>
        <p:nvSpPr>
          <p:cNvPr id="145" name="Google Shape;145;p20"/>
          <p:cNvSpPr txBox="1"/>
          <p:nvPr/>
        </p:nvSpPr>
        <p:spPr>
          <a:xfrm>
            <a:off x="10254900" y="3837801"/>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ELL</a:t>
            </a:r>
            <a:endParaRPr sz="2133" kern="0">
              <a:solidFill>
                <a:srgbClr val="000000"/>
              </a:solidFill>
              <a:latin typeface="Luckiest Guy"/>
              <a:ea typeface="Luckiest Guy"/>
              <a:cs typeface="Luckiest Guy"/>
              <a:sym typeface="Luckiest Guy"/>
            </a:endParaRPr>
          </a:p>
        </p:txBody>
      </p:sp>
      <p:sp>
        <p:nvSpPr>
          <p:cNvPr id="146" name="Google Shape;146;p20"/>
          <p:cNvSpPr txBox="1"/>
          <p:nvPr/>
        </p:nvSpPr>
        <p:spPr>
          <a:xfrm>
            <a:off x="10254900" y="5844934"/>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Gifted</a:t>
            </a:r>
            <a:endParaRPr sz="2133" kern="0">
              <a:solidFill>
                <a:srgbClr val="000000"/>
              </a:solidFill>
              <a:latin typeface="Luckiest Guy"/>
              <a:ea typeface="Luckiest Guy"/>
              <a:cs typeface="Luckiest Guy"/>
              <a:sym typeface="Luckiest Guy"/>
            </a:endParaRPr>
          </a:p>
        </p:txBody>
      </p:sp>
      <p:pic>
        <p:nvPicPr>
          <p:cNvPr id="147" name="Google Shape;147;p20"/>
          <p:cNvPicPr preferRelativeResize="0"/>
          <p:nvPr/>
        </p:nvPicPr>
        <p:blipFill>
          <a:blip r:embed="rId3">
            <a:alphaModFix/>
          </a:blip>
          <a:stretch>
            <a:fillRect/>
          </a:stretch>
        </p:blipFill>
        <p:spPr>
          <a:xfrm>
            <a:off x="144327" y="453533"/>
            <a:ext cx="9991972" cy="2369800"/>
          </a:xfrm>
          <a:prstGeom prst="rect">
            <a:avLst/>
          </a:prstGeom>
          <a:noFill/>
          <a:ln w="28575" cap="flat" cmpd="sng">
            <a:solidFill>
              <a:schemeClr val="accent4"/>
            </a:solidFill>
            <a:prstDash val="solid"/>
            <a:round/>
            <a:headEnd type="none" w="sm" len="sm"/>
            <a:tailEnd type="none" w="sm" len="sm"/>
          </a:ln>
        </p:spPr>
      </p:pic>
      <p:pic>
        <p:nvPicPr>
          <p:cNvPr id="148" name="Google Shape;148;p20"/>
          <p:cNvPicPr preferRelativeResize="0"/>
          <p:nvPr/>
        </p:nvPicPr>
        <p:blipFill>
          <a:blip r:embed="rId4">
            <a:alphaModFix/>
          </a:blip>
          <a:stretch>
            <a:fillRect/>
          </a:stretch>
        </p:blipFill>
        <p:spPr>
          <a:xfrm>
            <a:off x="158300" y="2940303"/>
            <a:ext cx="9991968" cy="2369831"/>
          </a:xfrm>
          <a:prstGeom prst="rect">
            <a:avLst/>
          </a:prstGeom>
          <a:noFill/>
          <a:ln w="28575" cap="flat" cmpd="sng">
            <a:solidFill>
              <a:schemeClr val="accent4"/>
            </a:solidFill>
            <a:prstDash val="solid"/>
            <a:round/>
            <a:headEnd type="none" w="sm" len="sm"/>
            <a:tailEnd type="none" w="sm" len="sm"/>
          </a:ln>
        </p:spPr>
      </p:pic>
      <p:pic>
        <p:nvPicPr>
          <p:cNvPr id="149" name="Google Shape;149;p20"/>
          <p:cNvPicPr preferRelativeResize="0"/>
          <p:nvPr/>
        </p:nvPicPr>
        <p:blipFill>
          <a:blip r:embed="rId5">
            <a:alphaModFix/>
          </a:blip>
          <a:stretch>
            <a:fillRect/>
          </a:stretch>
        </p:blipFill>
        <p:spPr>
          <a:xfrm>
            <a:off x="144333" y="5427101"/>
            <a:ext cx="9991968" cy="1277372"/>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415600" y="175200"/>
            <a:ext cx="11360800" cy="763600"/>
          </a:xfrm>
          <a:prstGeom prst="rect">
            <a:avLst/>
          </a:prstGeom>
        </p:spPr>
        <p:txBody>
          <a:bodyPr spcFirstLastPara="1" wrap="square" lIns="121900" tIns="121900" rIns="121900" bIns="121900" anchor="t" anchorCtr="0">
            <a:noAutofit/>
          </a:bodyPr>
          <a:lstStyle/>
          <a:p>
            <a:pPr>
              <a:buSzPts val="990"/>
            </a:pPr>
            <a:r>
              <a:rPr lang="en" sz="4160" b="1">
                <a:latin typeface="McLaren"/>
                <a:ea typeface="McLaren"/>
                <a:cs typeface="McLaren"/>
                <a:sym typeface="McLaren"/>
              </a:rPr>
              <a:t>Are We Meeting Our Goals?</a:t>
            </a:r>
            <a:endParaRPr sz="4160" b="1">
              <a:latin typeface="McLaren"/>
              <a:ea typeface="McLaren"/>
              <a:cs typeface="McLaren"/>
              <a:sym typeface="McLaren"/>
            </a:endParaRPr>
          </a:p>
        </p:txBody>
      </p:sp>
      <p:graphicFrame>
        <p:nvGraphicFramePr>
          <p:cNvPr id="155" name="Google Shape;155;p21"/>
          <p:cNvGraphicFramePr/>
          <p:nvPr>
            <p:extLst>
              <p:ext uri="{D42A27DB-BD31-4B8C-83A1-F6EECF244321}">
                <p14:modId xmlns:p14="http://schemas.microsoft.com/office/powerpoint/2010/main" val="2107233955"/>
              </p:ext>
            </p:extLst>
          </p:nvPr>
        </p:nvGraphicFramePr>
        <p:xfrm>
          <a:off x="909151" y="1826601"/>
          <a:ext cx="10373700" cy="4454632"/>
        </p:xfrm>
        <a:graphic>
          <a:graphicData uri="http://schemas.openxmlformats.org/drawingml/2006/table">
            <a:tbl>
              <a:tblPr>
                <a:noFill/>
              </a:tblPr>
              <a:tblGrid>
                <a:gridCol w="3457900">
                  <a:extLst>
                    <a:ext uri="{9D8B030D-6E8A-4147-A177-3AD203B41FA5}">
                      <a16:colId xmlns:a16="http://schemas.microsoft.com/office/drawing/2014/main" val="20000"/>
                    </a:ext>
                  </a:extLst>
                </a:gridCol>
                <a:gridCol w="3457900">
                  <a:extLst>
                    <a:ext uri="{9D8B030D-6E8A-4147-A177-3AD203B41FA5}">
                      <a16:colId xmlns:a16="http://schemas.microsoft.com/office/drawing/2014/main" val="20001"/>
                    </a:ext>
                  </a:extLst>
                </a:gridCol>
                <a:gridCol w="3457900">
                  <a:extLst>
                    <a:ext uri="{9D8B030D-6E8A-4147-A177-3AD203B41FA5}">
                      <a16:colId xmlns:a16="http://schemas.microsoft.com/office/drawing/2014/main" val="20002"/>
                    </a:ext>
                  </a:extLst>
                </a:gridCol>
              </a:tblGrid>
              <a:tr h="1293300">
                <a:tc>
                  <a:txBody>
                    <a:bodyPr/>
                    <a:lstStyle/>
                    <a:p>
                      <a:pPr marL="0" lvl="0" indent="0" algn="ctr" rtl="0">
                        <a:spcBef>
                          <a:spcPts val="0"/>
                        </a:spcBef>
                        <a:spcAft>
                          <a:spcPts val="0"/>
                        </a:spcAft>
                        <a:buNone/>
                      </a:pPr>
                      <a:r>
                        <a:rPr lang="en" sz="2800" b="1">
                          <a:latin typeface="McLaren"/>
                          <a:ea typeface="McLaren"/>
                          <a:cs typeface="McLaren"/>
                          <a:sym typeface="McLaren"/>
                        </a:rPr>
                        <a:t>Grade</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800" b="1" dirty="0">
                          <a:latin typeface="McLaren"/>
                          <a:ea typeface="McLaren"/>
                          <a:cs typeface="McLaren"/>
                          <a:sym typeface="McLaren"/>
                        </a:rPr>
                        <a:t>Level 2 and up</a:t>
                      </a:r>
                      <a:endParaRPr sz="2800" b="1" dirty="0">
                        <a:latin typeface="McLaren"/>
                        <a:ea typeface="McLaren"/>
                        <a:cs typeface="McLaren"/>
                        <a:sym typeface="McLaren"/>
                      </a:endParaRPr>
                    </a:p>
                    <a:p>
                      <a:pPr marL="0" lvl="0" indent="0" algn="ctr" rtl="0">
                        <a:spcBef>
                          <a:spcPts val="0"/>
                        </a:spcBef>
                        <a:spcAft>
                          <a:spcPts val="0"/>
                        </a:spcAft>
                        <a:buNone/>
                      </a:pPr>
                      <a:r>
                        <a:rPr lang="en" sz="2800" b="1" dirty="0">
                          <a:latin typeface="McLaren"/>
                          <a:ea typeface="McLaren"/>
                          <a:cs typeface="McLaren"/>
                          <a:sym typeface="McLaren"/>
                        </a:rPr>
                        <a:t>≥ 51%</a:t>
                      </a:r>
                      <a:endParaRPr sz="28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800" b="1" dirty="0">
                          <a:latin typeface="McLaren"/>
                          <a:ea typeface="McLaren"/>
                          <a:cs typeface="McLaren"/>
                          <a:sym typeface="McLaren"/>
                        </a:rPr>
                        <a:t>Level 3 and up </a:t>
                      </a:r>
                      <a:endParaRPr sz="2800" b="1" dirty="0">
                        <a:latin typeface="McLaren"/>
                        <a:ea typeface="McLaren"/>
                        <a:cs typeface="McLaren"/>
                        <a:sym typeface="McLaren"/>
                      </a:endParaRPr>
                    </a:p>
                    <a:p>
                      <a:pPr marL="0" lvl="0" indent="0" algn="ctr" rtl="0">
                        <a:spcBef>
                          <a:spcPts val="0"/>
                        </a:spcBef>
                        <a:spcAft>
                          <a:spcPts val="0"/>
                        </a:spcAft>
                        <a:buNone/>
                      </a:pPr>
                      <a:r>
                        <a:rPr lang="en" sz="2800" b="1" dirty="0">
                          <a:solidFill>
                            <a:schemeClr val="dk1"/>
                          </a:solidFill>
                          <a:latin typeface="McLaren"/>
                          <a:ea typeface="McLaren"/>
                          <a:cs typeface="McLaren"/>
                          <a:sym typeface="McLaren"/>
                        </a:rPr>
                        <a:t>≥ 20</a:t>
                      </a:r>
                      <a:r>
                        <a:rPr lang="en" sz="2800" b="1" dirty="0">
                          <a:latin typeface="McLaren"/>
                          <a:ea typeface="McLaren"/>
                          <a:cs typeface="McLaren"/>
                          <a:sym typeface="McLaren"/>
                        </a:rPr>
                        <a:t>%</a:t>
                      </a:r>
                      <a:endParaRPr sz="28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90333">
                <a:tc>
                  <a:txBody>
                    <a:bodyPr/>
                    <a:lstStyle/>
                    <a:p>
                      <a:pPr marL="0" lvl="0" indent="0" algn="ctr" rtl="0">
                        <a:spcBef>
                          <a:spcPts val="0"/>
                        </a:spcBef>
                        <a:spcAft>
                          <a:spcPts val="0"/>
                        </a:spcAft>
                        <a:buNone/>
                      </a:pPr>
                      <a:r>
                        <a:rPr lang="en" sz="2800" b="1">
                          <a:latin typeface="McLaren"/>
                          <a:ea typeface="McLaren"/>
                          <a:cs typeface="McLaren"/>
                          <a:sym typeface="McLaren"/>
                        </a:rPr>
                        <a:t>6th</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700" b="1">
                          <a:latin typeface="McLaren"/>
                          <a:ea typeface="McLaren"/>
                          <a:cs typeface="McLaren"/>
                          <a:sym typeface="McLaren"/>
                        </a:rPr>
                        <a:t>54%</a:t>
                      </a:r>
                      <a:endParaRPr sz="27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 sz="2700" b="1">
                          <a:latin typeface="McLaren"/>
                          <a:ea typeface="McLaren"/>
                          <a:cs typeface="McLaren"/>
                          <a:sym typeface="McLaren"/>
                        </a:rPr>
                        <a:t>22%</a:t>
                      </a:r>
                      <a:endParaRPr sz="27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790333">
                <a:tc>
                  <a:txBody>
                    <a:bodyPr/>
                    <a:lstStyle/>
                    <a:p>
                      <a:pPr marL="0" lvl="0" indent="0" algn="ctr" rtl="0">
                        <a:spcBef>
                          <a:spcPts val="0"/>
                        </a:spcBef>
                        <a:spcAft>
                          <a:spcPts val="0"/>
                        </a:spcAft>
                        <a:buNone/>
                      </a:pPr>
                      <a:r>
                        <a:rPr lang="en" sz="2800" b="1">
                          <a:latin typeface="McLaren"/>
                          <a:ea typeface="McLaren"/>
                          <a:cs typeface="McLaren"/>
                          <a:sym typeface="McLaren"/>
                        </a:rPr>
                        <a:t>7th</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700" b="1" dirty="0">
                          <a:latin typeface="McLaren"/>
                          <a:ea typeface="McLaren"/>
                          <a:cs typeface="McLaren"/>
                          <a:sym typeface="McLaren"/>
                        </a:rPr>
                        <a:t>49%</a:t>
                      </a:r>
                      <a:endParaRPr sz="27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sz="2700" b="1">
                          <a:latin typeface="McLaren"/>
                          <a:ea typeface="McLaren"/>
                          <a:cs typeface="McLaren"/>
                          <a:sym typeface="McLaren"/>
                        </a:rPr>
                        <a:t>15%</a:t>
                      </a:r>
                      <a:endParaRPr sz="27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790333">
                <a:tc>
                  <a:txBody>
                    <a:bodyPr/>
                    <a:lstStyle/>
                    <a:p>
                      <a:pPr marL="0" lvl="0" indent="0" algn="ctr" rtl="0">
                        <a:spcBef>
                          <a:spcPts val="0"/>
                        </a:spcBef>
                        <a:spcAft>
                          <a:spcPts val="0"/>
                        </a:spcAft>
                        <a:buNone/>
                      </a:pPr>
                      <a:r>
                        <a:rPr lang="en" sz="2800" b="1">
                          <a:latin typeface="McLaren"/>
                          <a:ea typeface="McLaren"/>
                          <a:cs typeface="McLaren"/>
                          <a:sym typeface="McLaren"/>
                        </a:rPr>
                        <a:t>8th</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700" b="1">
                          <a:latin typeface="McLaren"/>
                          <a:ea typeface="McLaren"/>
                          <a:cs typeface="McLaren"/>
                          <a:sym typeface="McLaren"/>
                        </a:rPr>
                        <a:t>59%</a:t>
                      </a:r>
                      <a:endParaRPr sz="27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 sz="2700" b="1">
                          <a:latin typeface="McLaren"/>
                          <a:ea typeface="McLaren"/>
                          <a:cs typeface="McLaren"/>
                          <a:sym typeface="McLaren"/>
                        </a:rPr>
                        <a:t>24%</a:t>
                      </a:r>
                      <a:endParaRPr sz="27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790333">
                <a:tc>
                  <a:txBody>
                    <a:bodyPr/>
                    <a:lstStyle/>
                    <a:p>
                      <a:pPr marL="0" lvl="0" indent="0" algn="ctr" rtl="0">
                        <a:spcBef>
                          <a:spcPts val="0"/>
                        </a:spcBef>
                        <a:spcAft>
                          <a:spcPts val="0"/>
                        </a:spcAft>
                        <a:buNone/>
                      </a:pPr>
                      <a:r>
                        <a:rPr lang="en" sz="2800" b="1">
                          <a:latin typeface="McLaren"/>
                          <a:ea typeface="McLaren"/>
                          <a:cs typeface="McLaren"/>
                          <a:sym typeface="McLaren"/>
                        </a:rPr>
                        <a:t>School</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700" b="1">
                          <a:latin typeface="McLaren"/>
                          <a:ea typeface="McLaren"/>
                          <a:cs typeface="McLaren"/>
                          <a:sym typeface="McLaren"/>
                        </a:rPr>
                        <a:t>54%</a:t>
                      </a:r>
                      <a:endParaRPr sz="27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 sz="2700" b="1" dirty="0">
                          <a:latin typeface="McLaren"/>
                          <a:ea typeface="McLaren"/>
                          <a:cs typeface="McLaren"/>
                          <a:sym typeface="McLaren"/>
                        </a:rPr>
                        <a:t>20%</a:t>
                      </a:r>
                      <a:endParaRPr sz="27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bl>
          </a:graphicData>
        </a:graphic>
      </p:graphicFrame>
      <p:sp>
        <p:nvSpPr>
          <p:cNvPr id="156" name="Google Shape;156;p21"/>
          <p:cNvSpPr txBox="1"/>
          <p:nvPr/>
        </p:nvSpPr>
        <p:spPr>
          <a:xfrm>
            <a:off x="3900584" y="978384"/>
            <a:ext cx="4390800" cy="718170"/>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3067" b="1" kern="0">
                <a:solidFill>
                  <a:srgbClr val="000000"/>
                </a:solidFill>
                <a:highlight>
                  <a:srgbClr val="EEFF41"/>
                </a:highlight>
                <a:latin typeface="McLaren"/>
                <a:ea typeface="McLaren"/>
                <a:cs typeface="McLaren"/>
                <a:sym typeface="McLaren"/>
              </a:rPr>
              <a:t>ELA</a:t>
            </a:r>
            <a:endParaRPr sz="3067" b="1" kern="0">
              <a:solidFill>
                <a:srgbClr val="000000"/>
              </a:solidFill>
              <a:highlight>
                <a:srgbClr val="EEFF41"/>
              </a:highlight>
              <a:latin typeface="McLaren"/>
              <a:ea typeface="McLaren"/>
              <a:cs typeface="McLaren"/>
              <a:sym typeface="McLare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2"/>
          <p:cNvPicPr preferRelativeResize="0"/>
          <p:nvPr/>
        </p:nvPicPr>
        <p:blipFill>
          <a:blip r:embed="rId3">
            <a:alphaModFix/>
          </a:blip>
          <a:stretch>
            <a:fillRect/>
          </a:stretch>
        </p:blipFill>
        <p:spPr>
          <a:xfrm>
            <a:off x="335450" y="591933"/>
            <a:ext cx="11521101" cy="4616200"/>
          </a:xfrm>
          <a:prstGeom prst="rect">
            <a:avLst/>
          </a:prstGeom>
          <a:noFill/>
          <a:ln>
            <a:noFill/>
          </a:ln>
        </p:spPr>
      </p:pic>
      <p:sp>
        <p:nvSpPr>
          <p:cNvPr id="162" name="Google Shape;162;p22"/>
          <p:cNvSpPr txBox="1"/>
          <p:nvPr/>
        </p:nvSpPr>
        <p:spPr>
          <a:xfrm>
            <a:off x="388767" y="102433"/>
            <a:ext cx="10776000" cy="71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133" kern="0">
                <a:solidFill>
                  <a:srgbClr val="000000"/>
                </a:solidFill>
                <a:latin typeface="Luckiest Guy"/>
                <a:ea typeface="Luckiest Guy"/>
                <a:cs typeface="Luckiest Guy"/>
                <a:sym typeface="Luckiest Guy"/>
              </a:rPr>
              <a:t>MATH MAP Achievement 2024 - 2025</a:t>
            </a:r>
            <a:endParaRPr sz="2133" kern="0">
              <a:solidFill>
                <a:srgbClr val="000000"/>
              </a:solidFill>
              <a:latin typeface="Luckiest Guy"/>
              <a:ea typeface="Luckiest Guy"/>
              <a:cs typeface="Luckiest Guy"/>
              <a:sym typeface="Luckiest Guy"/>
            </a:endParaRPr>
          </a:p>
        </p:txBody>
      </p:sp>
      <p:sp>
        <p:nvSpPr>
          <p:cNvPr id="163" name="Google Shape;163;p22"/>
          <p:cNvSpPr/>
          <p:nvPr/>
        </p:nvSpPr>
        <p:spPr>
          <a:xfrm>
            <a:off x="388767" y="3429000"/>
            <a:ext cx="754400" cy="272400"/>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4;p22"/>
          <p:cNvSpPr txBox="1"/>
          <p:nvPr/>
        </p:nvSpPr>
        <p:spPr>
          <a:xfrm>
            <a:off x="203200" y="5208133"/>
            <a:ext cx="10776000" cy="719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133" kern="0">
                <a:solidFill>
                  <a:srgbClr val="000000"/>
                </a:solidFill>
                <a:latin typeface="Luckiest Guy"/>
                <a:ea typeface="Luckiest Guy"/>
                <a:cs typeface="Luckiest Guy"/>
                <a:sym typeface="Luckiest Guy"/>
              </a:rPr>
              <a:t>Math Grade Level Achievement</a:t>
            </a:r>
            <a:endParaRPr sz="2133" kern="0">
              <a:solidFill>
                <a:srgbClr val="000000"/>
              </a:solidFill>
              <a:latin typeface="Luckiest Guy"/>
              <a:ea typeface="Luckiest Guy"/>
              <a:cs typeface="Luckiest Guy"/>
              <a:sym typeface="Luckiest Guy"/>
            </a:endParaRPr>
          </a:p>
        </p:txBody>
      </p:sp>
      <p:pic>
        <p:nvPicPr>
          <p:cNvPr id="165" name="Google Shape;165;p22"/>
          <p:cNvPicPr preferRelativeResize="0"/>
          <p:nvPr/>
        </p:nvPicPr>
        <p:blipFill>
          <a:blip r:embed="rId4">
            <a:alphaModFix/>
          </a:blip>
          <a:stretch>
            <a:fillRect/>
          </a:stretch>
        </p:blipFill>
        <p:spPr>
          <a:xfrm>
            <a:off x="203201" y="5784001"/>
            <a:ext cx="11785599" cy="1004511"/>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311200" y="0"/>
            <a:ext cx="11360800" cy="763600"/>
          </a:xfrm>
          <a:prstGeom prst="rect">
            <a:avLst/>
          </a:prstGeom>
        </p:spPr>
        <p:txBody>
          <a:bodyPr spcFirstLastPara="1" wrap="square" lIns="121900" tIns="121900" rIns="121900" bIns="121900" anchor="t" anchorCtr="0">
            <a:normAutofit/>
          </a:bodyPr>
          <a:lstStyle/>
          <a:p>
            <a:r>
              <a:rPr lang="en" sz="2133">
                <a:latin typeface="Luckiest Guy"/>
                <a:ea typeface="Luckiest Guy"/>
                <a:cs typeface="Luckiest Guy"/>
                <a:sym typeface="Luckiest Guy"/>
              </a:rPr>
              <a:t>Subgroup Proficiency Data: MATH</a:t>
            </a:r>
            <a:endParaRPr sz="2133">
              <a:latin typeface="Luckiest Guy"/>
              <a:ea typeface="Luckiest Guy"/>
              <a:cs typeface="Luckiest Guy"/>
              <a:sym typeface="Luckiest Guy"/>
            </a:endParaRPr>
          </a:p>
        </p:txBody>
      </p:sp>
      <p:sp>
        <p:nvSpPr>
          <p:cNvPr id="171" name="Google Shape;171;p23"/>
          <p:cNvSpPr txBox="1"/>
          <p:nvPr/>
        </p:nvSpPr>
        <p:spPr>
          <a:xfrm>
            <a:off x="10254900" y="1351034"/>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SWD</a:t>
            </a:r>
            <a:endParaRPr sz="2133" kern="0">
              <a:solidFill>
                <a:srgbClr val="000000"/>
              </a:solidFill>
              <a:latin typeface="Luckiest Guy"/>
              <a:ea typeface="Luckiest Guy"/>
              <a:cs typeface="Luckiest Guy"/>
              <a:sym typeface="Luckiest Guy"/>
            </a:endParaRPr>
          </a:p>
        </p:txBody>
      </p:sp>
      <p:sp>
        <p:nvSpPr>
          <p:cNvPr id="172" name="Google Shape;172;p23"/>
          <p:cNvSpPr txBox="1"/>
          <p:nvPr/>
        </p:nvSpPr>
        <p:spPr>
          <a:xfrm>
            <a:off x="10254900" y="3837801"/>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ELL</a:t>
            </a:r>
            <a:endParaRPr sz="2133" kern="0">
              <a:solidFill>
                <a:srgbClr val="000000"/>
              </a:solidFill>
              <a:latin typeface="Luckiest Guy"/>
              <a:ea typeface="Luckiest Guy"/>
              <a:cs typeface="Luckiest Guy"/>
              <a:sym typeface="Luckiest Guy"/>
            </a:endParaRPr>
          </a:p>
        </p:txBody>
      </p:sp>
      <p:sp>
        <p:nvSpPr>
          <p:cNvPr id="173" name="Google Shape;173;p23"/>
          <p:cNvSpPr txBox="1"/>
          <p:nvPr/>
        </p:nvSpPr>
        <p:spPr>
          <a:xfrm>
            <a:off x="10254900" y="5844934"/>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Gifted</a:t>
            </a:r>
            <a:endParaRPr sz="2133" kern="0">
              <a:solidFill>
                <a:srgbClr val="000000"/>
              </a:solidFill>
              <a:latin typeface="Luckiest Guy"/>
              <a:ea typeface="Luckiest Guy"/>
              <a:cs typeface="Luckiest Guy"/>
              <a:sym typeface="Luckiest Guy"/>
            </a:endParaRPr>
          </a:p>
        </p:txBody>
      </p:sp>
      <p:pic>
        <p:nvPicPr>
          <p:cNvPr id="174" name="Google Shape;174;p23"/>
          <p:cNvPicPr preferRelativeResize="0"/>
          <p:nvPr/>
        </p:nvPicPr>
        <p:blipFill>
          <a:blip r:embed="rId3">
            <a:alphaModFix/>
          </a:blip>
          <a:stretch>
            <a:fillRect/>
          </a:stretch>
        </p:blipFill>
        <p:spPr>
          <a:xfrm>
            <a:off x="158300" y="460347"/>
            <a:ext cx="9991965" cy="2362984"/>
          </a:xfrm>
          <a:prstGeom prst="rect">
            <a:avLst/>
          </a:prstGeom>
          <a:noFill/>
          <a:ln w="28575" cap="flat" cmpd="sng">
            <a:solidFill>
              <a:schemeClr val="accent4"/>
            </a:solidFill>
            <a:prstDash val="solid"/>
            <a:round/>
            <a:headEnd type="none" w="sm" len="sm"/>
            <a:tailEnd type="none" w="sm" len="sm"/>
          </a:ln>
        </p:spPr>
      </p:pic>
      <p:pic>
        <p:nvPicPr>
          <p:cNvPr id="175" name="Google Shape;175;p23"/>
          <p:cNvPicPr preferRelativeResize="0"/>
          <p:nvPr/>
        </p:nvPicPr>
        <p:blipFill>
          <a:blip r:embed="rId4">
            <a:alphaModFix/>
          </a:blip>
          <a:stretch>
            <a:fillRect/>
          </a:stretch>
        </p:blipFill>
        <p:spPr>
          <a:xfrm>
            <a:off x="144334" y="2958235"/>
            <a:ext cx="10032279" cy="2363000"/>
          </a:xfrm>
          <a:prstGeom prst="rect">
            <a:avLst/>
          </a:prstGeom>
          <a:noFill/>
          <a:ln w="28575" cap="flat" cmpd="sng">
            <a:solidFill>
              <a:schemeClr val="accent4"/>
            </a:solidFill>
            <a:prstDash val="solid"/>
            <a:round/>
            <a:headEnd type="none" w="sm" len="sm"/>
            <a:tailEnd type="none" w="sm" len="sm"/>
          </a:ln>
        </p:spPr>
      </p:pic>
      <p:pic>
        <p:nvPicPr>
          <p:cNvPr id="176" name="Google Shape;176;p23"/>
          <p:cNvPicPr preferRelativeResize="0"/>
          <p:nvPr/>
        </p:nvPicPr>
        <p:blipFill>
          <a:blip r:embed="rId5">
            <a:alphaModFix/>
          </a:blip>
          <a:stretch>
            <a:fillRect/>
          </a:stretch>
        </p:blipFill>
        <p:spPr>
          <a:xfrm>
            <a:off x="144334" y="5456134"/>
            <a:ext cx="10032268" cy="1256117"/>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181" name="Google Shape;181;p24"/>
          <p:cNvGraphicFramePr/>
          <p:nvPr>
            <p:extLst>
              <p:ext uri="{D42A27DB-BD31-4B8C-83A1-F6EECF244321}">
                <p14:modId xmlns:p14="http://schemas.microsoft.com/office/powerpoint/2010/main" val="389519641"/>
              </p:ext>
            </p:extLst>
          </p:nvPr>
        </p:nvGraphicFramePr>
        <p:xfrm>
          <a:off x="724367" y="1697767"/>
          <a:ext cx="10506399" cy="4632533"/>
        </p:xfrm>
        <a:graphic>
          <a:graphicData uri="http://schemas.openxmlformats.org/drawingml/2006/table">
            <a:tbl>
              <a:tblPr>
                <a:noFill/>
              </a:tblPr>
              <a:tblGrid>
                <a:gridCol w="3502133">
                  <a:extLst>
                    <a:ext uri="{9D8B030D-6E8A-4147-A177-3AD203B41FA5}">
                      <a16:colId xmlns:a16="http://schemas.microsoft.com/office/drawing/2014/main" val="20000"/>
                    </a:ext>
                  </a:extLst>
                </a:gridCol>
                <a:gridCol w="3502133">
                  <a:extLst>
                    <a:ext uri="{9D8B030D-6E8A-4147-A177-3AD203B41FA5}">
                      <a16:colId xmlns:a16="http://schemas.microsoft.com/office/drawing/2014/main" val="20001"/>
                    </a:ext>
                  </a:extLst>
                </a:gridCol>
                <a:gridCol w="3502133">
                  <a:extLst>
                    <a:ext uri="{9D8B030D-6E8A-4147-A177-3AD203B41FA5}">
                      <a16:colId xmlns:a16="http://schemas.microsoft.com/office/drawing/2014/main" val="20002"/>
                    </a:ext>
                  </a:extLst>
                </a:gridCol>
              </a:tblGrid>
              <a:tr h="1344933">
                <a:tc>
                  <a:txBody>
                    <a:bodyPr/>
                    <a:lstStyle/>
                    <a:p>
                      <a:pPr marL="0" lvl="0" indent="0" algn="ctr" rtl="0">
                        <a:spcBef>
                          <a:spcPts val="0"/>
                        </a:spcBef>
                        <a:spcAft>
                          <a:spcPts val="0"/>
                        </a:spcAft>
                        <a:buNone/>
                      </a:pPr>
                      <a:r>
                        <a:rPr lang="en" sz="2800" b="1">
                          <a:latin typeface="McLaren"/>
                          <a:ea typeface="McLaren"/>
                          <a:cs typeface="McLaren"/>
                          <a:sym typeface="McLaren"/>
                        </a:rPr>
                        <a:t>Grade</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800" b="1" dirty="0">
                          <a:latin typeface="McLaren"/>
                          <a:ea typeface="McLaren"/>
                          <a:cs typeface="McLaren"/>
                          <a:sym typeface="McLaren"/>
                        </a:rPr>
                        <a:t>Level 2 and up </a:t>
                      </a:r>
                      <a:endParaRPr sz="2800" b="1" dirty="0">
                        <a:latin typeface="McLaren"/>
                        <a:ea typeface="McLaren"/>
                        <a:cs typeface="McLaren"/>
                        <a:sym typeface="McLaren"/>
                      </a:endParaRPr>
                    </a:p>
                    <a:p>
                      <a:pPr marL="0" lvl="0" indent="0" algn="ctr" rtl="0">
                        <a:spcBef>
                          <a:spcPts val="0"/>
                        </a:spcBef>
                        <a:spcAft>
                          <a:spcPts val="0"/>
                        </a:spcAft>
                        <a:buNone/>
                      </a:pPr>
                      <a:r>
                        <a:rPr lang="en" sz="2800" b="1" dirty="0">
                          <a:solidFill>
                            <a:schemeClr val="dk1"/>
                          </a:solidFill>
                          <a:latin typeface="McLaren"/>
                          <a:ea typeface="McLaren"/>
                          <a:cs typeface="McLaren"/>
                          <a:sym typeface="McLaren"/>
                        </a:rPr>
                        <a:t>≥ 50</a:t>
                      </a:r>
                      <a:r>
                        <a:rPr lang="en" sz="2800" b="1" dirty="0">
                          <a:latin typeface="McLaren"/>
                          <a:ea typeface="McLaren"/>
                          <a:cs typeface="McLaren"/>
                          <a:sym typeface="McLaren"/>
                        </a:rPr>
                        <a:t>%</a:t>
                      </a:r>
                      <a:endParaRPr sz="28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800" b="1" dirty="0">
                          <a:latin typeface="McLaren"/>
                          <a:ea typeface="McLaren"/>
                          <a:cs typeface="McLaren"/>
                          <a:sym typeface="McLaren"/>
                        </a:rPr>
                        <a:t>Level 3 and up </a:t>
                      </a:r>
                      <a:endParaRPr sz="2800" b="1" dirty="0">
                        <a:latin typeface="McLaren"/>
                        <a:ea typeface="McLaren"/>
                        <a:cs typeface="McLaren"/>
                        <a:sym typeface="McLaren"/>
                      </a:endParaRPr>
                    </a:p>
                    <a:p>
                      <a:pPr marL="0" lvl="0" indent="0" algn="ctr" rtl="0">
                        <a:spcBef>
                          <a:spcPts val="0"/>
                        </a:spcBef>
                        <a:spcAft>
                          <a:spcPts val="0"/>
                        </a:spcAft>
                        <a:buNone/>
                      </a:pPr>
                      <a:r>
                        <a:rPr lang="en" sz="2800" b="1" dirty="0">
                          <a:solidFill>
                            <a:schemeClr val="dk1"/>
                          </a:solidFill>
                          <a:latin typeface="McLaren"/>
                          <a:ea typeface="McLaren"/>
                          <a:cs typeface="McLaren"/>
                          <a:sym typeface="McLaren"/>
                        </a:rPr>
                        <a:t>≥ </a:t>
                      </a:r>
                      <a:r>
                        <a:rPr lang="en" sz="2800" b="1" dirty="0">
                          <a:latin typeface="McLaren"/>
                          <a:ea typeface="McLaren"/>
                          <a:cs typeface="McLaren"/>
                          <a:sym typeface="McLaren"/>
                        </a:rPr>
                        <a:t>16%</a:t>
                      </a:r>
                      <a:endParaRPr sz="28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21900">
                <a:tc>
                  <a:txBody>
                    <a:bodyPr/>
                    <a:lstStyle/>
                    <a:p>
                      <a:pPr marL="0" lvl="0" indent="0" algn="ctr" rtl="0">
                        <a:spcBef>
                          <a:spcPts val="0"/>
                        </a:spcBef>
                        <a:spcAft>
                          <a:spcPts val="0"/>
                        </a:spcAft>
                        <a:buNone/>
                      </a:pPr>
                      <a:r>
                        <a:rPr lang="en" sz="2800" b="1">
                          <a:latin typeface="McLaren"/>
                          <a:ea typeface="McLaren"/>
                          <a:cs typeface="McLaren"/>
                          <a:sym typeface="McLaren"/>
                        </a:rPr>
                        <a:t>6th</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3200" b="1" dirty="0">
                          <a:latin typeface="McLaren"/>
                          <a:ea typeface="McLaren"/>
                          <a:cs typeface="McLaren"/>
                          <a:sym typeface="McLaren"/>
                        </a:rPr>
                        <a:t>56%</a:t>
                      </a:r>
                      <a:endParaRPr sz="32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 sz="3200" b="1">
                          <a:latin typeface="McLaren"/>
                          <a:ea typeface="McLaren"/>
                          <a:cs typeface="McLaren"/>
                          <a:sym typeface="McLaren"/>
                        </a:rPr>
                        <a:t>8%</a:t>
                      </a:r>
                      <a:endParaRPr sz="32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41823"/>
                    </a:solidFill>
                  </a:tcPr>
                </a:tc>
                <a:extLst>
                  <a:ext uri="{0D108BD9-81ED-4DB2-BD59-A6C34878D82A}">
                    <a16:rowId xmlns:a16="http://schemas.microsoft.com/office/drawing/2014/main" val="10001"/>
                  </a:ext>
                </a:extLst>
              </a:tr>
              <a:tr h="821900">
                <a:tc>
                  <a:txBody>
                    <a:bodyPr/>
                    <a:lstStyle/>
                    <a:p>
                      <a:pPr marL="0" lvl="0" indent="0" algn="ctr" rtl="0">
                        <a:spcBef>
                          <a:spcPts val="0"/>
                        </a:spcBef>
                        <a:spcAft>
                          <a:spcPts val="0"/>
                        </a:spcAft>
                        <a:buNone/>
                      </a:pPr>
                      <a:r>
                        <a:rPr lang="en" sz="2800" b="1">
                          <a:latin typeface="McLaren"/>
                          <a:ea typeface="McLaren"/>
                          <a:cs typeface="McLaren"/>
                          <a:sym typeface="McLaren"/>
                        </a:rPr>
                        <a:t>7th</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3200" b="1">
                          <a:latin typeface="McLaren"/>
                          <a:ea typeface="McLaren"/>
                          <a:cs typeface="McLaren"/>
                          <a:sym typeface="McLaren"/>
                        </a:rPr>
                        <a:t>45%</a:t>
                      </a:r>
                      <a:endParaRPr sz="32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41823"/>
                    </a:solidFill>
                  </a:tcPr>
                </a:tc>
                <a:tc>
                  <a:txBody>
                    <a:bodyPr/>
                    <a:lstStyle/>
                    <a:p>
                      <a:pPr marL="0" lvl="0" indent="0" algn="ctr" rtl="0">
                        <a:spcBef>
                          <a:spcPts val="0"/>
                        </a:spcBef>
                        <a:spcAft>
                          <a:spcPts val="0"/>
                        </a:spcAft>
                        <a:buNone/>
                      </a:pPr>
                      <a:r>
                        <a:rPr lang="en" sz="3200" b="1" dirty="0">
                          <a:latin typeface="McLaren"/>
                          <a:ea typeface="McLaren"/>
                          <a:cs typeface="McLaren"/>
                          <a:sym typeface="McLaren"/>
                        </a:rPr>
                        <a:t>13%</a:t>
                      </a:r>
                      <a:endParaRPr sz="32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821900">
                <a:tc>
                  <a:txBody>
                    <a:bodyPr/>
                    <a:lstStyle/>
                    <a:p>
                      <a:pPr marL="0" lvl="0" indent="0" algn="ctr" rtl="0">
                        <a:spcBef>
                          <a:spcPts val="0"/>
                        </a:spcBef>
                        <a:spcAft>
                          <a:spcPts val="0"/>
                        </a:spcAft>
                        <a:buNone/>
                      </a:pPr>
                      <a:r>
                        <a:rPr lang="en" sz="2800" b="1">
                          <a:latin typeface="McLaren"/>
                          <a:ea typeface="McLaren"/>
                          <a:cs typeface="McLaren"/>
                          <a:sym typeface="McLaren"/>
                        </a:rPr>
                        <a:t>8th</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3200" b="1" dirty="0">
                          <a:latin typeface="McLaren"/>
                          <a:ea typeface="McLaren"/>
                          <a:cs typeface="McLaren"/>
                          <a:sym typeface="McLaren"/>
                        </a:rPr>
                        <a:t>48%</a:t>
                      </a:r>
                      <a:endParaRPr sz="32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 sz="3200" b="1">
                          <a:latin typeface="McLaren"/>
                          <a:ea typeface="McLaren"/>
                          <a:cs typeface="McLaren"/>
                          <a:sym typeface="McLaren"/>
                        </a:rPr>
                        <a:t>9%</a:t>
                      </a:r>
                      <a:endParaRPr sz="32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0000"/>
                    </a:solidFill>
                  </a:tcPr>
                </a:tc>
                <a:extLst>
                  <a:ext uri="{0D108BD9-81ED-4DB2-BD59-A6C34878D82A}">
                    <a16:rowId xmlns:a16="http://schemas.microsoft.com/office/drawing/2014/main" val="10003"/>
                  </a:ext>
                </a:extLst>
              </a:tr>
              <a:tr h="821900">
                <a:tc>
                  <a:txBody>
                    <a:bodyPr/>
                    <a:lstStyle/>
                    <a:p>
                      <a:pPr marL="0" lvl="0" indent="0" algn="ctr" rtl="0">
                        <a:spcBef>
                          <a:spcPts val="0"/>
                        </a:spcBef>
                        <a:spcAft>
                          <a:spcPts val="0"/>
                        </a:spcAft>
                        <a:buNone/>
                      </a:pPr>
                      <a:r>
                        <a:rPr lang="en" sz="2800" b="1">
                          <a:latin typeface="McLaren"/>
                          <a:ea typeface="McLaren"/>
                          <a:cs typeface="McLaren"/>
                          <a:sym typeface="McLaren"/>
                        </a:rPr>
                        <a:t>School</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3200" b="1">
                          <a:latin typeface="McLaren"/>
                          <a:ea typeface="McLaren"/>
                          <a:cs typeface="McLaren"/>
                          <a:sym typeface="McLaren"/>
                        </a:rPr>
                        <a:t>50%</a:t>
                      </a:r>
                      <a:endParaRPr sz="32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 sz="3200" b="1" dirty="0">
                          <a:latin typeface="McLaren"/>
                          <a:ea typeface="McLaren"/>
                          <a:cs typeface="McLaren"/>
                          <a:sym typeface="McLaren"/>
                        </a:rPr>
                        <a:t>10%</a:t>
                      </a:r>
                      <a:endParaRPr sz="32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41823"/>
                    </a:solidFill>
                  </a:tcPr>
                </a:tc>
                <a:extLst>
                  <a:ext uri="{0D108BD9-81ED-4DB2-BD59-A6C34878D82A}">
                    <a16:rowId xmlns:a16="http://schemas.microsoft.com/office/drawing/2014/main" val="10004"/>
                  </a:ext>
                </a:extLst>
              </a:tr>
            </a:tbl>
          </a:graphicData>
        </a:graphic>
      </p:graphicFrame>
      <p:sp>
        <p:nvSpPr>
          <p:cNvPr id="182" name="Google Shape;182;p24"/>
          <p:cNvSpPr txBox="1"/>
          <p:nvPr/>
        </p:nvSpPr>
        <p:spPr>
          <a:xfrm>
            <a:off x="4118733" y="770500"/>
            <a:ext cx="4390800" cy="77972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3467" b="1" kern="0">
                <a:solidFill>
                  <a:srgbClr val="000000"/>
                </a:solidFill>
                <a:highlight>
                  <a:srgbClr val="EEFF41"/>
                </a:highlight>
                <a:latin typeface="McLaren"/>
                <a:ea typeface="McLaren"/>
                <a:cs typeface="McLaren"/>
                <a:sym typeface="McLaren"/>
              </a:rPr>
              <a:t>Math</a:t>
            </a:r>
            <a:endParaRPr sz="3467" b="1" kern="0">
              <a:solidFill>
                <a:srgbClr val="000000"/>
              </a:solidFill>
              <a:highlight>
                <a:srgbClr val="EEFF41"/>
              </a:highlight>
              <a:latin typeface="McLaren"/>
              <a:ea typeface="McLaren"/>
              <a:cs typeface="McLaren"/>
              <a:sym typeface="McLaren"/>
            </a:endParaRPr>
          </a:p>
        </p:txBody>
      </p:sp>
      <p:sp>
        <p:nvSpPr>
          <p:cNvPr id="183" name="Google Shape;183;p24"/>
          <p:cNvSpPr txBox="1">
            <a:spLocks noGrp="1"/>
          </p:cNvSpPr>
          <p:nvPr>
            <p:ph type="title"/>
          </p:nvPr>
        </p:nvSpPr>
        <p:spPr>
          <a:xfrm>
            <a:off x="415600" y="175200"/>
            <a:ext cx="11360800" cy="763600"/>
          </a:xfrm>
          <a:prstGeom prst="rect">
            <a:avLst/>
          </a:prstGeom>
        </p:spPr>
        <p:txBody>
          <a:bodyPr spcFirstLastPara="1" wrap="square" lIns="121900" tIns="121900" rIns="121900" bIns="121900" anchor="t" anchorCtr="0">
            <a:noAutofit/>
          </a:bodyPr>
          <a:lstStyle/>
          <a:p>
            <a:pPr>
              <a:buSzPts val="990"/>
            </a:pPr>
            <a:r>
              <a:rPr lang="en" sz="4160" b="1">
                <a:latin typeface="McLaren"/>
                <a:ea typeface="McLaren"/>
                <a:cs typeface="McLaren"/>
                <a:sym typeface="McLaren"/>
              </a:rPr>
              <a:t>Are We Meeting Our Goals?</a:t>
            </a:r>
            <a:endParaRPr sz="4160" b="1">
              <a:latin typeface="McLaren"/>
              <a:ea typeface="McLaren"/>
              <a:cs typeface="McLaren"/>
              <a:sym typeface="McLare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p:nvPr/>
        </p:nvSpPr>
        <p:spPr>
          <a:xfrm>
            <a:off x="412033" y="139667"/>
            <a:ext cx="81268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Science MAP growth quintiles 2024-2025</a:t>
            </a:r>
            <a:endParaRPr sz="1867" kern="0">
              <a:solidFill>
                <a:srgbClr val="000000"/>
              </a:solidFill>
              <a:latin typeface="Arial"/>
              <a:cs typeface="Arial"/>
              <a:sym typeface="Arial"/>
            </a:endParaRPr>
          </a:p>
        </p:txBody>
      </p:sp>
      <p:pic>
        <p:nvPicPr>
          <p:cNvPr id="189" name="Google Shape;189;p25"/>
          <p:cNvPicPr preferRelativeResize="0"/>
          <p:nvPr/>
        </p:nvPicPr>
        <p:blipFill>
          <a:blip r:embed="rId3">
            <a:alphaModFix/>
          </a:blip>
          <a:stretch>
            <a:fillRect/>
          </a:stretch>
        </p:blipFill>
        <p:spPr>
          <a:xfrm>
            <a:off x="203201" y="1345399"/>
            <a:ext cx="11785601" cy="3778861"/>
          </a:xfrm>
          <a:prstGeom prst="rect">
            <a:avLst/>
          </a:prstGeom>
          <a:noFill/>
          <a:ln>
            <a:noFill/>
          </a:ln>
        </p:spPr>
      </p:pic>
      <p:sp>
        <p:nvSpPr>
          <p:cNvPr id="190" name="Google Shape;190;p25"/>
          <p:cNvSpPr/>
          <p:nvPr/>
        </p:nvSpPr>
        <p:spPr>
          <a:xfrm>
            <a:off x="203198" y="3156600"/>
            <a:ext cx="747416" cy="365198"/>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311200" y="200633"/>
            <a:ext cx="11360800" cy="763600"/>
          </a:xfrm>
          <a:prstGeom prst="rect">
            <a:avLst/>
          </a:prstGeom>
        </p:spPr>
        <p:txBody>
          <a:bodyPr spcFirstLastPara="1" wrap="square" lIns="121900" tIns="121900" rIns="121900" bIns="121900" anchor="t" anchorCtr="0">
            <a:normAutofit/>
          </a:bodyPr>
          <a:lstStyle/>
          <a:p>
            <a:r>
              <a:rPr lang="en" sz="2133" dirty="0">
                <a:latin typeface="Luckiest Guy"/>
                <a:ea typeface="Luckiest Guy"/>
                <a:cs typeface="Luckiest Guy"/>
                <a:sym typeface="Luckiest Guy"/>
              </a:rPr>
              <a:t>Subgroup Proficiency Data: Science</a:t>
            </a:r>
            <a:endParaRPr sz="2133" dirty="0">
              <a:latin typeface="Luckiest Guy"/>
              <a:ea typeface="Luckiest Guy"/>
              <a:cs typeface="Luckiest Guy"/>
              <a:sym typeface="Luckiest Guy"/>
            </a:endParaRPr>
          </a:p>
        </p:txBody>
      </p:sp>
      <p:sp>
        <p:nvSpPr>
          <p:cNvPr id="198" name="Google Shape;198;p26"/>
          <p:cNvSpPr txBox="1"/>
          <p:nvPr/>
        </p:nvSpPr>
        <p:spPr>
          <a:xfrm>
            <a:off x="10524084" y="1584431"/>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SWD</a:t>
            </a:r>
            <a:endParaRPr sz="2133" kern="0">
              <a:solidFill>
                <a:srgbClr val="000000"/>
              </a:solidFill>
              <a:latin typeface="Luckiest Guy"/>
              <a:ea typeface="Luckiest Guy"/>
              <a:cs typeface="Luckiest Guy"/>
              <a:sym typeface="Luckiest Guy"/>
            </a:endParaRPr>
          </a:p>
        </p:txBody>
      </p:sp>
      <p:sp>
        <p:nvSpPr>
          <p:cNvPr id="199" name="Google Shape;199;p26"/>
          <p:cNvSpPr txBox="1"/>
          <p:nvPr/>
        </p:nvSpPr>
        <p:spPr>
          <a:xfrm>
            <a:off x="10524084" y="3374998"/>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ELL</a:t>
            </a:r>
            <a:endParaRPr sz="2133" kern="0">
              <a:solidFill>
                <a:srgbClr val="000000"/>
              </a:solidFill>
              <a:latin typeface="Luckiest Guy"/>
              <a:ea typeface="Luckiest Guy"/>
              <a:cs typeface="Luckiest Guy"/>
              <a:sym typeface="Luckiest Guy"/>
            </a:endParaRPr>
          </a:p>
        </p:txBody>
      </p:sp>
      <p:sp>
        <p:nvSpPr>
          <p:cNvPr id="200" name="Google Shape;200;p26"/>
          <p:cNvSpPr txBox="1"/>
          <p:nvPr/>
        </p:nvSpPr>
        <p:spPr>
          <a:xfrm>
            <a:off x="10524084" y="4705031"/>
            <a:ext cx="12544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kern="0">
                <a:solidFill>
                  <a:srgbClr val="000000"/>
                </a:solidFill>
                <a:latin typeface="Luckiest Guy"/>
                <a:ea typeface="Luckiest Guy"/>
                <a:cs typeface="Luckiest Guy"/>
                <a:sym typeface="Luckiest Guy"/>
              </a:rPr>
              <a:t>Gifted</a:t>
            </a:r>
            <a:endParaRPr sz="2133" kern="0">
              <a:solidFill>
                <a:srgbClr val="000000"/>
              </a:solidFill>
              <a:latin typeface="Luckiest Guy"/>
              <a:ea typeface="Luckiest Guy"/>
              <a:cs typeface="Luckiest Guy"/>
              <a:sym typeface="Luckiest Guy"/>
            </a:endParaRPr>
          </a:p>
        </p:txBody>
      </p:sp>
      <p:pic>
        <p:nvPicPr>
          <p:cNvPr id="201" name="Google Shape;201;p26"/>
          <p:cNvPicPr preferRelativeResize="0"/>
          <p:nvPr/>
        </p:nvPicPr>
        <p:blipFill>
          <a:blip r:embed="rId3">
            <a:alphaModFix/>
          </a:blip>
          <a:stretch>
            <a:fillRect/>
          </a:stretch>
        </p:blipFill>
        <p:spPr>
          <a:xfrm>
            <a:off x="413518" y="1188637"/>
            <a:ext cx="10032265" cy="1237796"/>
          </a:xfrm>
          <a:prstGeom prst="rect">
            <a:avLst/>
          </a:prstGeom>
          <a:noFill/>
          <a:ln w="28575" cap="flat" cmpd="sng">
            <a:solidFill>
              <a:schemeClr val="accent4"/>
            </a:solidFill>
            <a:prstDash val="solid"/>
            <a:round/>
            <a:headEnd type="none" w="sm" len="sm"/>
            <a:tailEnd type="none" w="sm" len="sm"/>
          </a:ln>
        </p:spPr>
      </p:pic>
      <p:pic>
        <p:nvPicPr>
          <p:cNvPr id="202" name="Google Shape;202;p26"/>
          <p:cNvPicPr preferRelativeResize="0"/>
          <p:nvPr/>
        </p:nvPicPr>
        <p:blipFill>
          <a:blip r:embed="rId4">
            <a:alphaModFix/>
          </a:blip>
          <a:stretch>
            <a:fillRect/>
          </a:stretch>
        </p:blipFill>
        <p:spPr>
          <a:xfrm>
            <a:off x="413517" y="2876283"/>
            <a:ext cx="10032267" cy="1194932"/>
          </a:xfrm>
          <a:prstGeom prst="rect">
            <a:avLst/>
          </a:prstGeom>
          <a:noFill/>
          <a:ln w="28575" cap="flat" cmpd="sng">
            <a:solidFill>
              <a:schemeClr val="accent4"/>
            </a:solidFill>
            <a:prstDash val="solid"/>
            <a:round/>
            <a:headEnd type="none" w="sm" len="sm"/>
            <a:tailEnd type="none" w="sm" len="sm"/>
          </a:ln>
        </p:spPr>
      </p:pic>
      <p:pic>
        <p:nvPicPr>
          <p:cNvPr id="203" name="Google Shape;203;p26"/>
          <p:cNvPicPr preferRelativeResize="0"/>
          <p:nvPr/>
        </p:nvPicPr>
        <p:blipFill>
          <a:blip r:embed="rId5">
            <a:alphaModFix/>
          </a:blip>
          <a:stretch>
            <a:fillRect/>
          </a:stretch>
        </p:blipFill>
        <p:spPr>
          <a:xfrm>
            <a:off x="413518" y="4315510"/>
            <a:ext cx="10032265" cy="1353855"/>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aphicFrame>
        <p:nvGraphicFramePr>
          <p:cNvPr id="208" name="Google Shape;208;p27"/>
          <p:cNvGraphicFramePr/>
          <p:nvPr/>
        </p:nvGraphicFramePr>
        <p:xfrm>
          <a:off x="733367" y="2345568"/>
          <a:ext cx="10506399" cy="2166833"/>
        </p:xfrm>
        <a:graphic>
          <a:graphicData uri="http://schemas.openxmlformats.org/drawingml/2006/table">
            <a:tbl>
              <a:tblPr>
                <a:noFill/>
              </a:tblPr>
              <a:tblGrid>
                <a:gridCol w="3502133">
                  <a:extLst>
                    <a:ext uri="{9D8B030D-6E8A-4147-A177-3AD203B41FA5}">
                      <a16:colId xmlns:a16="http://schemas.microsoft.com/office/drawing/2014/main" val="20000"/>
                    </a:ext>
                  </a:extLst>
                </a:gridCol>
                <a:gridCol w="3502133">
                  <a:extLst>
                    <a:ext uri="{9D8B030D-6E8A-4147-A177-3AD203B41FA5}">
                      <a16:colId xmlns:a16="http://schemas.microsoft.com/office/drawing/2014/main" val="20001"/>
                    </a:ext>
                  </a:extLst>
                </a:gridCol>
                <a:gridCol w="3502133">
                  <a:extLst>
                    <a:ext uri="{9D8B030D-6E8A-4147-A177-3AD203B41FA5}">
                      <a16:colId xmlns:a16="http://schemas.microsoft.com/office/drawing/2014/main" val="20002"/>
                    </a:ext>
                  </a:extLst>
                </a:gridCol>
              </a:tblGrid>
              <a:tr h="1344933">
                <a:tc>
                  <a:txBody>
                    <a:bodyPr/>
                    <a:lstStyle/>
                    <a:p>
                      <a:pPr marL="0" lvl="0" indent="0" algn="ctr" rtl="0">
                        <a:spcBef>
                          <a:spcPts val="0"/>
                        </a:spcBef>
                        <a:spcAft>
                          <a:spcPts val="0"/>
                        </a:spcAft>
                        <a:buNone/>
                      </a:pPr>
                      <a:r>
                        <a:rPr lang="en" sz="2800" b="1">
                          <a:latin typeface="McLaren"/>
                          <a:ea typeface="McLaren"/>
                          <a:cs typeface="McLaren"/>
                          <a:sym typeface="McLaren"/>
                        </a:rPr>
                        <a:t>Grade</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800" b="1">
                          <a:latin typeface="McLaren"/>
                          <a:ea typeface="McLaren"/>
                          <a:cs typeface="McLaren"/>
                          <a:sym typeface="McLaren"/>
                        </a:rPr>
                        <a:t>Level 2 and up</a:t>
                      </a:r>
                      <a:endParaRPr sz="2800" b="1">
                        <a:latin typeface="McLaren"/>
                        <a:ea typeface="McLaren"/>
                        <a:cs typeface="McLaren"/>
                        <a:sym typeface="McLaren"/>
                      </a:endParaRPr>
                    </a:p>
                    <a:p>
                      <a:pPr marL="0" lvl="0" indent="0" algn="ctr" rtl="0">
                        <a:spcBef>
                          <a:spcPts val="0"/>
                        </a:spcBef>
                        <a:spcAft>
                          <a:spcPts val="0"/>
                        </a:spcAft>
                        <a:buNone/>
                      </a:pPr>
                      <a:r>
                        <a:rPr lang="en" sz="2800" b="1">
                          <a:latin typeface="McLaren"/>
                          <a:ea typeface="McLaren"/>
                          <a:cs typeface="McLaren"/>
                          <a:sym typeface="McLaren"/>
                        </a:rPr>
                        <a:t> </a:t>
                      </a:r>
                      <a:r>
                        <a:rPr lang="en" sz="2800" b="1">
                          <a:solidFill>
                            <a:schemeClr val="dk1"/>
                          </a:solidFill>
                          <a:latin typeface="McLaren"/>
                          <a:ea typeface="McLaren"/>
                          <a:cs typeface="McLaren"/>
                          <a:sym typeface="McLaren"/>
                        </a:rPr>
                        <a:t>≥ </a:t>
                      </a:r>
                      <a:r>
                        <a:rPr lang="en" sz="2800" b="1">
                          <a:latin typeface="McLaren"/>
                          <a:ea typeface="McLaren"/>
                          <a:cs typeface="McLaren"/>
                          <a:sym typeface="McLaren"/>
                        </a:rPr>
                        <a:t>31%</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800" b="1">
                          <a:latin typeface="McLaren"/>
                          <a:ea typeface="McLaren"/>
                          <a:cs typeface="McLaren"/>
                          <a:sym typeface="McLaren"/>
                        </a:rPr>
                        <a:t>Level 3 and up </a:t>
                      </a:r>
                      <a:endParaRPr sz="2800" b="1">
                        <a:latin typeface="McLaren"/>
                        <a:ea typeface="McLaren"/>
                        <a:cs typeface="McLaren"/>
                        <a:sym typeface="McLaren"/>
                      </a:endParaRPr>
                    </a:p>
                    <a:p>
                      <a:pPr marL="0" lvl="0" indent="0" algn="ctr" rtl="0">
                        <a:spcBef>
                          <a:spcPts val="0"/>
                        </a:spcBef>
                        <a:spcAft>
                          <a:spcPts val="0"/>
                        </a:spcAft>
                        <a:buNone/>
                      </a:pPr>
                      <a:r>
                        <a:rPr lang="en" sz="2800" b="1">
                          <a:solidFill>
                            <a:schemeClr val="dk1"/>
                          </a:solidFill>
                          <a:latin typeface="McLaren"/>
                          <a:ea typeface="McLaren"/>
                          <a:cs typeface="McLaren"/>
                          <a:sym typeface="McLaren"/>
                        </a:rPr>
                        <a:t>≥ </a:t>
                      </a:r>
                      <a:r>
                        <a:rPr lang="en" sz="2800" b="1">
                          <a:latin typeface="McLaren"/>
                          <a:ea typeface="McLaren"/>
                          <a:cs typeface="McLaren"/>
                          <a:sym typeface="McLaren"/>
                        </a:rPr>
                        <a:t>14%</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21900">
                <a:tc>
                  <a:txBody>
                    <a:bodyPr/>
                    <a:lstStyle/>
                    <a:p>
                      <a:pPr marL="0" lvl="0" indent="0" algn="ctr" rtl="0">
                        <a:spcBef>
                          <a:spcPts val="0"/>
                        </a:spcBef>
                        <a:spcAft>
                          <a:spcPts val="0"/>
                        </a:spcAft>
                        <a:buNone/>
                      </a:pPr>
                      <a:r>
                        <a:rPr lang="en" sz="2800" b="1">
                          <a:latin typeface="McLaren"/>
                          <a:ea typeface="McLaren"/>
                          <a:cs typeface="McLaren"/>
                          <a:sym typeface="McLaren"/>
                        </a:rPr>
                        <a:t>8th</a:t>
                      </a:r>
                      <a:endParaRPr sz="28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3200" b="1">
                          <a:latin typeface="McLaren"/>
                          <a:ea typeface="McLaren"/>
                          <a:cs typeface="McLaren"/>
                          <a:sym typeface="McLaren"/>
                        </a:rPr>
                        <a:t>43%</a:t>
                      </a:r>
                      <a:endParaRPr sz="32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None/>
                      </a:pPr>
                      <a:r>
                        <a:rPr lang="en" sz="3200" b="1">
                          <a:latin typeface="McLaren"/>
                          <a:ea typeface="McLaren"/>
                          <a:cs typeface="McLaren"/>
                          <a:sym typeface="McLaren"/>
                        </a:rPr>
                        <a:t>22%</a:t>
                      </a:r>
                      <a:endParaRPr sz="3200" b="1">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bl>
          </a:graphicData>
        </a:graphic>
      </p:graphicFrame>
      <p:sp>
        <p:nvSpPr>
          <p:cNvPr id="209" name="Google Shape;209;p27"/>
          <p:cNvSpPr txBox="1"/>
          <p:nvPr/>
        </p:nvSpPr>
        <p:spPr>
          <a:xfrm>
            <a:off x="4118733" y="770500"/>
            <a:ext cx="4390800" cy="77972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3467" b="1" kern="0">
                <a:solidFill>
                  <a:srgbClr val="000000"/>
                </a:solidFill>
                <a:highlight>
                  <a:srgbClr val="EEFF41"/>
                </a:highlight>
                <a:latin typeface="McLaren"/>
                <a:ea typeface="McLaren"/>
                <a:cs typeface="McLaren"/>
                <a:sym typeface="McLaren"/>
              </a:rPr>
              <a:t>Science</a:t>
            </a:r>
            <a:endParaRPr sz="3467" b="1" kern="0">
              <a:solidFill>
                <a:srgbClr val="000000"/>
              </a:solidFill>
              <a:highlight>
                <a:srgbClr val="EEFF41"/>
              </a:highlight>
              <a:latin typeface="McLaren"/>
              <a:ea typeface="McLaren"/>
              <a:cs typeface="McLaren"/>
              <a:sym typeface="McLaren"/>
            </a:endParaRPr>
          </a:p>
        </p:txBody>
      </p:sp>
      <p:sp>
        <p:nvSpPr>
          <p:cNvPr id="210" name="Google Shape;210;p27"/>
          <p:cNvSpPr txBox="1">
            <a:spLocks noGrp="1"/>
          </p:cNvSpPr>
          <p:nvPr>
            <p:ph type="title"/>
          </p:nvPr>
        </p:nvSpPr>
        <p:spPr>
          <a:xfrm>
            <a:off x="415600" y="175200"/>
            <a:ext cx="11360800" cy="763600"/>
          </a:xfrm>
          <a:prstGeom prst="rect">
            <a:avLst/>
          </a:prstGeom>
        </p:spPr>
        <p:txBody>
          <a:bodyPr spcFirstLastPara="1" wrap="square" lIns="121900" tIns="121900" rIns="121900" bIns="121900" anchor="t" anchorCtr="0">
            <a:noAutofit/>
          </a:bodyPr>
          <a:lstStyle/>
          <a:p>
            <a:pPr>
              <a:buSzPts val="990"/>
            </a:pPr>
            <a:r>
              <a:rPr lang="en" sz="4160" b="1">
                <a:latin typeface="McLaren"/>
                <a:ea typeface="McLaren"/>
                <a:cs typeface="McLaren"/>
                <a:sym typeface="McLaren"/>
              </a:rPr>
              <a:t>Are We Meeting Our Goals?</a:t>
            </a:r>
            <a:endParaRPr sz="4160" b="1">
              <a:latin typeface="McLaren"/>
              <a:ea typeface="McLaren"/>
              <a:cs typeface="McLaren"/>
              <a:sym typeface="McLare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7" name="Title 1">
            <a:extLst>
              <a:ext uri="{FF2B5EF4-FFF2-40B4-BE49-F238E27FC236}">
                <a16:creationId xmlns:a16="http://schemas.microsoft.com/office/drawing/2014/main" id="{334AB01C-508F-1CD2-AE72-376C07D912DC}"/>
              </a:ext>
            </a:extLst>
          </p:cNvPr>
          <p:cNvSpPr txBox="1">
            <a:spLocks/>
          </p:cNvSpPr>
          <p:nvPr/>
        </p:nvSpPr>
        <p:spPr>
          <a:xfrm>
            <a:off x="539495" y="2569679"/>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Arial Black" panose="020B0604020202020204" pitchFamily="34" charset="0"/>
                <a:cs typeface="Arial Black" panose="020B0604020202020204" pitchFamily="34" charset="0"/>
              </a:rPr>
              <a:t>GMAS Results</a:t>
            </a:r>
          </a:p>
        </p:txBody>
      </p:sp>
      <p:sp>
        <p:nvSpPr>
          <p:cNvPr id="2" name="TextBox 1">
            <a:extLst>
              <a:ext uri="{FF2B5EF4-FFF2-40B4-BE49-F238E27FC236}">
                <a16:creationId xmlns:a16="http://schemas.microsoft.com/office/drawing/2014/main" id="{030AEE4F-F85D-2E91-1DE8-026A4F879E76}"/>
              </a:ext>
            </a:extLst>
          </p:cNvPr>
          <p:cNvSpPr txBox="1"/>
          <p:nvPr/>
        </p:nvSpPr>
        <p:spPr>
          <a:xfrm>
            <a:off x="920464" y="3904273"/>
            <a:ext cx="9909111" cy="646331"/>
          </a:xfrm>
          <a:prstGeom prst="rect">
            <a:avLst/>
          </a:prstGeom>
          <a:noFill/>
        </p:spPr>
        <p:txBody>
          <a:bodyPr wrap="square" rtlCol="0">
            <a:spAutoFit/>
          </a:bodyPr>
          <a:lstStyle/>
          <a:p>
            <a:r>
              <a:rPr lang="en-US" sz="1800" dirty="0">
                <a:solidFill>
                  <a:schemeClr val="accent4"/>
                </a:solidFill>
                <a:latin typeface="Arial" panose="020B0604020202020204" pitchFamily="34" charset="0"/>
                <a:cs typeface="Arial" panose="020B0604020202020204" pitchFamily="34" charset="0"/>
              </a:rPr>
              <a:t>Milestones Math results are embargoed by GA DOE until late September 2024. If you meet prior to the data being released, results will be shared at your next GO Team meeting.</a:t>
            </a:r>
            <a:endParaRPr lang="en-US" dirty="0"/>
          </a:p>
        </p:txBody>
      </p:sp>
    </p:spTree>
    <p:extLst>
      <p:ext uri="{BB962C8B-B14F-4D97-AF65-F5344CB8AC3E}">
        <p14:creationId xmlns:p14="http://schemas.microsoft.com/office/powerpoint/2010/main" val="32601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318641" y="403479"/>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TOPICS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157641" y="1171575"/>
            <a:ext cx="6578370" cy="5014588"/>
          </a:xfrm>
        </p:spPr>
        <p:txBody>
          <a:bodyPr/>
          <a:lstStyle/>
          <a:p>
            <a:r>
              <a:rPr lang="en-US" sz="2000" dirty="0"/>
              <a:t>School Strategic Plan</a:t>
            </a:r>
          </a:p>
          <a:p>
            <a:r>
              <a:rPr lang="en-US" sz="2000" dirty="0"/>
              <a:t>	Strategic Plan &amp; Priorities Review</a:t>
            </a:r>
          </a:p>
          <a:p>
            <a:r>
              <a:rPr lang="en-US" sz="2000" dirty="0"/>
              <a:t>	SMART Goals</a:t>
            </a:r>
          </a:p>
          <a:p>
            <a:r>
              <a:rPr lang="en-US" sz="2000" dirty="0"/>
              <a:t>Data Discussion</a:t>
            </a:r>
          </a:p>
          <a:p>
            <a:r>
              <a:rPr lang="en-US" sz="2000" dirty="0"/>
              <a:t>	Spring MAPS</a:t>
            </a:r>
          </a:p>
          <a:p>
            <a:r>
              <a:rPr lang="en-US" sz="2000" dirty="0"/>
              <a:t>	GMAS</a:t>
            </a:r>
          </a:p>
          <a:p>
            <a:r>
              <a:rPr lang="en-US" sz="2000" dirty="0"/>
              <a:t>School Uniform Discussion</a:t>
            </a:r>
          </a:p>
          <a:p>
            <a:r>
              <a:rPr lang="en-US" sz="2000" dirty="0"/>
              <a:t>Principal’s Report</a:t>
            </a:r>
          </a:p>
          <a:p>
            <a:r>
              <a:rPr lang="en-US" sz="2000" dirty="0"/>
              <a:t>	Current Enrollment &amp; Leveling</a:t>
            </a:r>
          </a:p>
          <a:p>
            <a:r>
              <a:rPr lang="en-US" sz="2000" dirty="0"/>
              <a:t>	Information about our school</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96233" y="87200"/>
            <a:ext cx="11360800" cy="834800"/>
          </a:xfrm>
          <a:prstGeom prst="rect">
            <a:avLst/>
          </a:prstGeom>
        </p:spPr>
        <p:txBody>
          <a:bodyPr spcFirstLastPara="1" wrap="square" lIns="121900" tIns="121900" rIns="121900" bIns="121900" anchor="t" anchorCtr="0">
            <a:noAutofit/>
          </a:bodyPr>
          <a:lstStyle/>
          <a:p>
            <a:pPr>
              <a:buSzPts val="990"/>
            </a:pPr>
            <a:r>
              <a:rPr lang="en" sz="3093" dirty="0">
                <a:latin typeface="Luckiest Guy"/>
                <a:ea typeface="Luckiest Guy"/>
                <a:cs typeface="Luckiest Guy"/>
                <a:sym typeface="Luckiest Guy"/>
              </a:rPr>
              <a:t>ELA - School-Wide Georgia Milestones Assessment Data (GMAS) </a:t>
            </a:r>
            <a:endParaRPr sz="3093" dirty="0">
              <a:latin typeface="Luckiest Guy"/>
              <a:ea typeface="Luckiest Guy"/>
              <a:cs typeface="Luckiest Guy"/>
              <a:sym typeface="Luckiest Guy"/>
            </a:endParaRPr>
          </a:p>
          <a:p>
            <a:pPr>
              <a:buSzPts val="990"/>
            </a:pPr>
            <a:r>
              <a:rPr lang="en" sz="3093" dirty="0">
                <a:latin typeface="Luckiest Guy"/>
                <a:ea typeface="Luckiest Guy"/>
                <a:cs typeface="Luckiest Guy"/>
                <a:sym typeface="Luckiest Guy"/>
              </a:rPr>
              <a:t>                                                       </a:t>
            </a:r>
            <a:endParaRPr sz="3093" dirty="0">
              <a:latin typeface="Luckiest Guy"/>
              <a:ea typeface="Luckiest Guy"/>
              <a:cs typeface="Luckiest Guy"/>
              <a:sym typeface="Luckiest Guy"/>
            </a:endParaRPr>
          </a:p>
          <a:p>
            <a:pPr algn="ctr">
              <a:buSzPts val="990"/>
            </a:pPr>
            <a:r>
              <a:rPr lang="en" sz="3093" dirty="0">
                <a:latin typeface="Luckiest Guy"/>
                <a:ea typeface="Luckiest Guy"/>
                <a:cs typeface="Luckiest Guy"/>
                <a:sym typeface="Luckiest Guy"/>
              </a:rPr>
              <a:t> </a:t>
            </a:r>
            <a:endParaRPr sz="3093" dirty="0">
              <a:latin typeface="Luckiest Guy"/>
              <a:ea typeface="Luckiest Guy"/>
              <a:cs typeface="Luckiest Guy"/>
              <a:sym typeface="Luckiest Guy"/>
            </a:endParaRPr>
          </a:p>
        </p:txBody>
      </p:sp>
      <p:sp>
        <p:nvSpPr>
          <p:cNvPr id="65" name="Google Shape;65;p14"/>
          <p:cNvSpPr/>
          <p:nvPr/>
        </p:nvSpPr>
        <p:spPr>
          <a:xfrm>
            <a:off x="1665567" y="1410200"/>
            <a:ext cx="271600" cy="326000"/>
          </a:xfrm>
          <a:prstGeom prst="rect">
            <a:avLst/>
          </a:prstGeom>
          <a:solidFill>
            <a:srgbClr val="F4182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66" name="Google Shape;66;p14"/>
          <p:cNvSpPr txBox="1"/>
          <p:nvPr/>
        </p:nvSpPr>
        <p:spPr>
          <a:xfrm>
            <a:off x="4116000" y="1335600"/>
            <a:ext cx="1521200" cy="475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Developing</a:t>
            </a:r>
            <a:endParaRPr sz="1867" kern="0">
              <a:solidFill>
                <a:srgbClr val="000000"/>
              </a:solidFill>
              <a:latin typeface="Lato"/>
              <a:ea typeface="Lato"/>
              <a:cs typeface="Lato"/>
              <a:sym typeface="Lato"/>
            </a:endParaRPr>
          </a:p>
        </p:txBody>
      </p:sp>
      <p:sp>
        <p:nvSpPr>
          <p:cNvPr id="67" name="Google Shape;67;p14"/>
          <p:cNvSpPr/>
          <p:nvPr/>
        </p:nvSpPr>
        <p:spPr>
          <a:xfrm>
            <a:off x="3844400" y="1410200"/>
            <a:ext cx="271600" cy="3260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68" name="Google Shape;68;p14"/>
          <p:cNvSpPr txBox="1"/>
          <p:nvPr/>
        </p:nvSpPr>
        <p:spPr>
          <a:xfrm>
            <a:off x="2120251" y="1410200"/>
            <a:ext cx="1358000" cy="32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Beginning</a:t>
            </a:r>
            <a:endParaRPr sz="1867" kern="0">
              <a:solidFill>
                <a:srgbClr val="000000"/>
              </a:solidFill>
              <a:latin typeface="Lato"/>
              <a:ea typeface="Lato"/>
              <a:cs typeface="Lato"/>
              <a:sym typeface="Lato"/>
            </a:endParaRPr>
          </a:p>
        </p:txBody>
      </p:sp>
      <p:sp>
        <p:nvSpPr>
          <p:cNvPr id="69" name="Google Shape;69;p14"/>
          <p:cNvSpPr/>
          <p:nvPr/>
        </p:nvSpPr>
        <p:spPr>
          <a:xfrm>
            <a:off x="6065533" y="1410200"/>
            <a:ext cx="271600" cy="326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70" name="Google Shape;70;p14"/>
          <p:cNvSpPr txBox="1"/>
          <p:nvPr/>
        </p:nvSpPr>
        <p:spPr>
          <a:xfrm>
            <a:off x="6337133" y="1444200"/>
            <a:ext cx="1358000" cy="32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Proficient</a:t>
            </a:r>
            <a:endParaRPr sz="1867" kern="0">
              <a:solidFill>
                <a:srgbClr val="000000"/>
              </a:solidFill>
              <a:latin typeface="Lato"/>
              <a:ea typeface="Lato"/>
              <a:cs typeface="Lato"/>
              <a:sym typeface="Lato"/>
            </a:endParaRPr>
          </a:p>
        </p:txBody>
      </p:sp>
      <p:sp>
        <p:nvSpPr>
          <p:cNvPr id="71" name="Google Shape;71;p14"/>
          <p:cNvSpPr/>
          <p:nvPr/>
        </p:nvSpPr>
        <p:spPr>
          <a:xfrm>
            <a:off x="8061333" y="1410200"/>
            <a:ext cx="271600" cy="326000"/>
          </a:xfrm>
          <a:prstGeom prst="rect">
            <a:avLst/>
          </a:prstGeom>
          <a:solidFill>
            <a:srgbClr val="38761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72" name="Google Shape;72;p14"/>
          <p:cNvSpPr txBox="1"/>
          <p:nvPr/>
        </p:nvSpPr>
        <p:spPr>
          <a:xfrm>
            <a:off x="8523567" y="1386609"/>
            <a:ext cx="1833200" cy="373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Lato"/>
                <a:ea typeface="Lato"/>
                <a:cs typeface="Lato"/>
                <a:sym typeface="Lato"/>
              </a:rPr>
              <a:t>Distinguished</a:t>
            </a:r>
            <a:endParaRPr sz="1867" kern="0">
              <a:solidFill>
                <a:srgbClr val="000000"/>
              </a:solidFill>
              <a:latin typeface="Lato"/>
              <a:ea typeface="Lato"/>
              <a:cs typeface="Lato"/>
              <a:sym typeface="Lato"/>
            </a:endParaRPr>
          </a:p>
        </p:txBody>
      </p:sp>
      <p:pic>
        <p:nvPicPr>
          <p:cNvPr id="73" name="Google Shape;73;p14"/>
          <p:cNvPicPr preferRelativeResize="0"/>
          <p:nvPr/>
        </p:nvPicPr>
        <p:blipFill>
          <a:blip r:embed="rId3">
            <a:alphaModFix/>
          </a:blip>
          <a:stretch>
            <a:fillRect/>
          </a:stretch>
        </p:blipFill>
        <p:spPr>
          <a:xfrm>
            <a:off x="415601" y="1874885"/>
            <a:ext cx="11360799" cy="3236551"/>
          </a:xfrm>
          <a:prstGeom prst="rect">
            <a:avLst/>
          </a:prstGeom>
          <a:noFill/>
          <a:ln w="28575" cap="flat" cmpd="sng">
            <a:solidFill>
              <a:schemeClr val="accent6"/>
            </a:solidFill>
            <a:prstDash val="solid"/>
            <a:round/>
            <a:headEnd type="none" w="sm" len="sm"/>
            <a:tailEnd type="none" w="sm" len="sm"/>
          </a:ln>
        </p:spPr>
      </p:pic>
      <p:sp>
        <p:nvSpPr>
          <p:cNvPr id="74" name="Google Shape;74;p14"/>
          <p:cNvSpPr/>
          <p:nvPr/>
        </p:nvSpPr>
        <p:spPr>
          <a:xfrm>
            <a:off x="415599" y="4187400"/>
            <a:ext cx="831103" cy="3260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pic>
        <p:nvPicPr>
          <p:cNvPr id="75" name="Google Shape;75;p14"/>
          <p:cNvPicPr preferRelativeResize="0"/>
          <p:nvPr/>
        </p:nvPicPr>
        <p:blipFill>
          <a:blip r:embed="rId4">
            <a:alphaModFix/>
          </a:blip>
          <a:stretch>
            <a:fillRect/>
          </a:stretch>
        </p:blipFill>
        <p:spPr>
          <a:xfrm>
            <a:off x="455917" y="5402167"/>
            <a:ext cx="11441432" cy="934403"/>
          </a:xfrm>
          <a:prstGeom prst="rect">
            <a:avLst/>
          </a:prstGeom>
          <a:noFill/>
          <a:ln w="28575" cap="flat" cmpd="sng">
            <a:solidFill>
              <a:srgbClr val="FFFF00"/>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aphicFrame>
        <p:nvGraphicFramePr>
          <p:cNvPr id="208" name="Google Shape;208;p27"/>
          <p:cNvGraphicFramePr/>
          <p:nvPr>
            <p:extLst>
              <p:ext uri="{D42A27DB-BD31-4B8C-83A1-F6EECF244321}">
                <p14:modId xmlns:p14="http://schemas.microsoft.com/office/powerpoint/2010/main" val="828566605"/>
              </p:ext>
            </p:extLst>
          </p:nvPr>
        </p:nvGraphicFramePr>
        <p:xfrm>
          <a:off x="733367" y="2345568"/>
          <a:ext cx="10429556" cy="3502971"/>
        </p:xfrm>
        <a:graphic>
          <a:graphicData uri="http://schemas.openxmlformats.org/drawingml/2006/table">
            <a:tbl>
              <a:tblPr>
                <a:noFill/>
              </a:tblPr>
              <a:tblGrid>
                <a:gridCol w="5214778">
                  <a:extLst>
                    <a:ext uri="{9D8B030D-6E8A-4147-A177-3AD203B41FA5}">
                      <a16:colId xmlns:a16="http://schemas.microsoft.com/office/drawing/2014/main" val="20001"/>
                    </a:ext>
                  </a:extLst>
                </a:gridCol>
                <a:gridCol w="5214778">
                  <a:extLst>
                    <a:ext uri="{9D8B030D-6E8A-4147-A177-3AD203B41FA5}">
                      <a16:colId xmlns:a16="http://schemas.microsoft.com/office/drawing/2014/main" val="20002"/>
                    </a:ext>
                  </a:extLst>
                </a:gridCol>
              </a:tblGrid>
              <a:tr h="2174261">
                <a:tc>
                  <a:txBody>
                    <a:bodyPr/>
                    <a:lstStyle/>
                    <a:p>
                      <a:pPr marL="0" lvl="0" indent="0" algn="ctr" rtl="0">
                        <a:spcBef>
                          <a:spcPts val="0"/>
                        </a:spcBef>
                        <a:spcAft>
                          <a:spcPts val="0"/>
                        </a:spcAft>
                        <a:buNone/>
                      </a:pPr>
                      <a:r>
                        <a:rPr lang="en" sz="2800" b="1" dirty="0">
                          <a:latin typeface="McLaren"/>
                          <a:ea typeface="McLaren"/>
                          <a:cs typeface="McLaren"/>
                          <a:sym typeface="McLaren"/>
                        </a:rPr>
                        <a:t>Level 2 and up</a:t>
                      </a:r>
                      <a:endParaRPr sz="2800" b="1" dirty="0">
                        <a:latin typeface="McLaren"/>
                        <a:ea typeface="McLaren"/>
                        <a:cs typeface="McLaren"/>
                        <a:sym typeface="McLaren"/>
                      </a:endParaRPr>
                    </a:p>
                    <a:p>
                      <a:pPr marL="0" lvl="0" indent="0" algn="ctr" rtl="0">
                        <a:spcBef>
                          <a:spcPts val="0"/>
                        </a:spcBef>
                        <a:spcAft>
                          <a:spcPts val="0"/>
                        </a:spcAft>
                        <a:buNone/>
                      </a:pPr>
                      <a:r>
                        <a:rPr lang="en" sz="2800" b="1" dirty="0">
                          <a:latin typeface="McLaren"/>
                          <a:ea typeface="McLaren"/>
                          <a:cs typeface="McLaren"/>
                          <a:sym typeface="McLaren"/>
                        </a:rPr>
                        <a:t> </a:t>
                      </a:r>
                      <a:r>
                        <a:rPr lang="en" sz="2800" b="1" dirty="0">
                          <a:solidFill>
                            <a:schemeClr val="dk1"/>
                          </a:solidFill>
                          <a:latin typeface="McLaren"/>
                          <a:ea typeface="McLaren"/>
                          <a:cs typeface="McLaren"/>
                          <a:sym typeface="McLaren"/>
                        </a:rPr>
                        <a:t>≥ 50</a:t>
                      </a:r>
                      <a:r>
                        <a:rPr lang="en" sz="2800" b="1" dirty="0">
                          <a:latin typeface="McLaren"/>
                          <a:ea typeface="McLaren"/>
                          <a:cs typeface="McLaren"/>
                          <a:sym typeface="McLaren"/>
                        </a:rPr>
                        <a:t>%</a:t>
                      </a:r>
                      <a:endParaRPr sz="28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lgn="ctr">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800" b="1" dirty="0">
                          <a:latin typeface="McLaren"/>
                          <a:ea typeface="McLaren"/>
                          <a:cs typeface="McLaren"/>
                          <a:sym typeface="McLaren"/>
                        </a:rPr>
                        <a:t>Level 3 and up </a:t>
                      </a:r>
                      <a:endParaRPr sz="2800" b="1" dirty="0">
                        <a:latin typeface="McLaren"/>
                        <a:ea typeface="McLaren"/>
                        <a:cs typeface="McLaren"/>
                        <a:sym typeface="McLaren"/>
                      </a:endParaRPr>
                    </a:p>
                    <a:p>
                      <a:pPr marL="0" lvl="0" indent="0" algn="ctr" rtl="0">
                        <a:spcBef>
                          <a:spcPts val="0"/>
                        </a:spcBef>
                        <a:spcAft>
                          <a:spcPts val="0"/>
                        </a:spcAft>
                        <a:buNone/>
                      </a:pPr>
                      <a:r>
                        <a:rPr lang="en" sz="2800" b="1" dirty="0">
                          <a:solidFill>
                            <a:schemeClr val="dk1"/>
                          </a:solidFill>
                          <a:latin typeface="McLaren"/>
                          <a:ea typeface="McLaren"/>
                          <a:cs typeface="McLaren"/>
                          <a:sym typeface="McLaren"/>
                        </a:rPr>
                        <a:t>≥ 20</a:t>
                      </a:r>
                      <a:r>
                        <a:rPr lang="en" sz="2800" b="1" dirty="0">
                          <a:latin typeface="McLaren"/>
                          <a:ea typeface="McLaren"/>
                          <a:cs typeface="McLaren"/>
                          <a:sym typeface="McLaren"/>
                        </a:rPr>
                        <a:t>%</a:t>
                      </a:r>
                      <a:endParaRPr sz="28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28710">
                <a:tc>
                  <a:txBody>
                    <a:bodyPr/>
                    <a:lstStyle/>
                    <a:p>
                      <a:pPr marL="0" lvl="0" indent="0" algn="ctr" rtl="0">
                        <a:spcBef>
                          <a:spcPts val="0"/>
                        </a:spcBef>
                        <a:spcAft>
                          <a:spcPts val="0"/>
                        </a:spcAft>
                        <a:buNone/>
                      </a:pPr>
                      <a:r>
                        <a:rPr lang="en" sz="3200" b="1" dirty="0">
                          <a:latin typeface="McLaren"/>
                          <a:ea typeface="McLaren"/>
                          <a:cs typeface="McLaren"/>
                          <a:sym typeface="McLaren"/>
                        </a:rPr>
                        <a:t>48%</a:t>
                      </a:r>
                      <a:endParaRPr sz="32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lgn="ctr">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3200" b="1" dirty="0">
                          <a:latin typeface="McLaren"/>
                          <a:ea typeface="McLaren"/>
                          <a:cs typeface="McLaren"/>
                          <a:sym typeface="McLaren"/>
                        </a:rPr>
                        <a:t>17%</a:t>
                      </a:r>
                      <a:endParaRPr sz="3200" b="1" dirty="0">
                        <a:latin typeface="McLaren"/>
                        <a:ea typeface="McLaren"/>
                        <a:cs typeface="McLaren"/>
                        <a:sym typeface="McLaren"/>
                      </a:endParaRPr>
                    </a:p>
                  </a:txBody>
                  <a:tcPr marL="121900" marR="121900" marT="121900" marB="121900"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bl>
          </a:graphicData>
        </a:graphic>
      </p:graphicFrame>
      <p:sp>
        <p:nvSpPr>
          <p:cNvPr id="209" name="Google Shape;209;p27"/>
          <p:cNvSpPr txBox="1"/>
          <p:nvPr/>
        </p:nvSpPr>
        <p:spPr>
          <a:xfrm>
            <a:off x="4118733" y="770500"/>
            <a:ext cx="4390800" cy="779725"/>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467" b="1" i="0" u="none" strike="noStrike" kern="0" cap="none" spc="0" normalizeH="0" baseline="0" noProof="0" dirty="0">
                <a:ln>
                  <a:noFill/>
                </a:ln>
                <a:solidFill>
                  <a:srgbClr val="000000"/>
                </a:solidFill>
                <a:effectLst/>
                <a:highlight>
                  <a:srgbClr val="EEFF41"/>
                </a:highlight>
                <a:uLnTx/>
                <a:uFillTx/>
                <a:latin typeface="McLaren"/>
                <a:ea typeface="McLaren"/>
                <a:cs typeface="McLaren"/>
                <a:sym typeface="McLaren"/>
              </a:rPr>
              <a:t>ELA</a:t>
            </a:r>
            <a:endParaRPr kumimoji="0" sz="3467" b="1" i="0" u="none" strike="noStrike" kern="0" cap="none" spc="0" normalizeH="0" baseline="0" noProof="0" dirty="0">
              <a:ln>
                <a:noFill/>
              </a:ln>
              <a:solidFill>
                <a:srgbClr val="000000"/>
              </a:solidFill>
              <a:effectLst/>
              <a:highlight>
                <a:srgbClr val="EEFF41"/>
              </a:highlight>
              <a:uLnTx/>
              <a:uFillTx/>
              <a:latin typeface="McLaren"/>
              <a:ea typeface="McLaren"/>
              <a:cs typeface="McLaren"/>
              <a:sym typeface="McLaren"/>
            </a:endParaRPr>
          </a:p>
        </p:txBody>
      </p:sp>
      <p:sp>
        <p:nvSpPr>
          <p:cNvPr id="210" name="Google Shape;210;p27"/>
          <p:cNvSpPr txBox="1">
            <a:spLocks noGrp="1"/>
          </p:cNvSpPr>
          <p:nvPr>
            <p:ph type="title"/>
          </p:nvPr>
        </p:nvSpPr>
        <p:spPr>
          <a:xfrm>
            <a:off x="415600" y="175200"/>
            <a:ext cx="11360800" cy="763600"/>
          </a:xfrm>
          <a:prstGeom prst="rect">
            <a:avLst/>
          </a:prstGeom>
        </p:spPr>
        <p:txBody>
          <a:bodyPr spcFirstLastPara="1" wrap="square" lIns="121900" tIns="121900" rIns="121900" bIns="121900" anchor="t" anchorCtr="0">
            <a:noAutofit/>
          </a:bodyPr>
          <a:lstStyle/>
          <a:p>
            <a:pPr>
              <a:buSzPts val="990"/>
            </a:pPr>
            <a:r>
              <a:rPr lang="en" sz="4160" b="1" dirty="0">
                <a:latin typeface="McLaren"/>
                <a:ea typeface="McLaren"/>
                <a:cs typeface="McLaren"/>
                <a:sym typeface="McLaren"/>
              </a:rPr>
              <a:t>Did We Meet Our Goals?</a:t>
            </a:r>
            <a:endParaRPr sz="4160" b="1" dirty="0">
              <a:latin typeface="McLaren"/>
              <a:ea typeface="McLaren"/>
              <a:cs typeface="McLaren"/>
              <a:sym typeface="McLaren"/>
            </a:endParaRPr>
          </a:p>
        </p:txBody>
      </p:sp>
    </p:spTree>
    <p:extLst>
      <p:ext uri="{BB962C8B-B14F-4D97-AF65-F5344CB8AC3E}">
        <p14:creationId xmlns:p14="http://schemas.microsoft.com/office/powerpoint/2010/main" val="93402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96233" y="87200"/>
            <a:ext cx="11360800" cy="834800"/>
          </a:xfrm>
          <a:prstGeom prst="rect">
            <a:avLst/>
          </a:prstGeom>
        </p:spPr>
        <p:txBody>
          <a:bodyPr spcFirstLastPara="1" wrap="square" lIns="121900" tIns="121900" rIns="121900" bIns="121900" anchor="t" anchorCtr="0">
            <a:noAutofit/>
          </a:bodyPr>
          <a:lstStyle/>
          <a:p>
            <a:pPr>
              <a:buSzPts val="990"/>
            </a:pPr>
            <a:r>
              <a:rPr lang="en" sz="3093" dirty="0">
                <a:latin typeface="Luckiest Guy"/>
                <a:ea typeface="Luckiest Guy"/>
                <a:cs typeface="Luckiest Guy"/>
                <a:sym typeface="Luckiest Guy"/>
              </a:rPr>
              <a:t>Science - School-Wide Georgia Milestones Assessment Data (GMAS)</a:t>
            </a:r>
            <a:endParaRPr sz="3093" dirty="0">
              <a:latin typeface="Luckiest Guy"/>
              <a:ea typeface="Luckiest Guy"/>
              <a:cs typeface="Luckiest Guy"/>
              <a:sym typeface="Luckiest Guy"/>
            </a:endParaRPr>
          </a:p>
          <a:p>
            <a:pPr>
              <a:buSzPts val="990"/>
            </a:pPr>
            <a:r>
              <a:rPr lang="en" sz="3093" dirty="0">
                <a:latin typeface="Luckiest Guy"/>
                <a:ea typeface="Luckiest Guy"/>
                <a:cs typeface="Luckiest Guy"/>
                <a:sym typeface="Luckiest Guy"/>
              </a:rPr>
              <a:t>                                                       </a:t>
            </a:r>
            <a:endParaRPr sz="3093" dirty="0">
              <a:latin typeface="Luckiest Guy"/>
              <a:ea typeface="Luckiest Guy"/>
              <a:cs typeface="Luckiest Guy"/>
              <a:sym typeface="Luckiest Guy"/>
            </a:endParaRPr>
          </a:p>
          <a:p>
            <a:pPr algn="ctr">
              <a:buSzPts val="990"/>
            </a:pPr>
            <a:r>
              <a:rPr lang="en" sz="3093" dirty="0">
                <a:latin typeface="Luckiest Guy"/>
                <a:ea typeface="Luckiest Guy"/>
                <a:cs typeface="Luckiest Guy"/>
                <a:sym typeface="Luckiest Guy"/>
              </a:rPr>
              <a:t> </a:t>
            </a:r>
            <a:endParaRPr sz="3093" dirty="0">
              <a:latin typeface="Luckiest Guy"/>
              <a:ea typeface="Luckiest Guy"/>
              <a:cs typeface="Luckiest Guy"/>
              <a:sym typeface="Luckiest Guy"/>
            </a:endParaRPr>
          </a:p>
        </p:txBody>
      </p:sp>
      <p:sp>
        <p:nvSpPr>
          <p:cNvPr id="81" name="Google Shape;81;p15"/>
          <p:cNvSpPr/>
          <p:nvPr/>
        </p:nvSpPr>
        <p:spPr>
          <a:xfrm>
            <a:off x="1665567" y="1410200"/>
            <a:ext cx="271600" cy="326000"/>
          </a:xfrm>
          <a:prstGeom prst="rect">
            <a:avLst/>
          </a:prstGeom>
          <a:solidFill>
            <a:srgbClr val="F4182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82" name="Google Shape;82;p15"/>
          <p:cNvSpPr txBox="1"/>
          <p:nvPr/>
        </p:nvSpPr>
        <p:spPr>
          <a:xfrm>
            <a:off x="4116000" y="1335600"/>
            <a:ext cx="1521200" cy="475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Developing</a:t>
            </a:r>
            <a:endParaRPr sz="1867" kern="0">
              <a:solidFill>
                <a:srgbClr val="000000"/>
              </a:solidFill>
              <a:latin typeface="Lato"/>
              <a:ea typeface="Lato"/>
              <a:cs typeface="Lato"/>
              <a:sym typeface="Lato"/>
            </a:endParaRPr>
          </a:p>
        </p:txBody>
      </p:sp>
      <p:sp>
        <p:nvSpPr>
          <p:cNvPr id="83" name="Google Shape;83;p15"/>
          <p:cNvSpPr/>
          <p:nvPr/>
        </p:nvSpPr>
        <p:spPr>
          <a:xfrm>
            <a:off x="3844400" y="1410200"/>
            <a:ext cx="271600" cy="3260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84" name="Google Shape;84;p15"/>
          <p:cNvSpPr txBox="1"/>
          <p:nvPr/>
        </p:nvSpPr>
        <p:spPr>
          <a:xfrm>
            <a:off x="2120251" y="1410200"/>
            <a:ext cx="1358000" cy="32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Beginning</a:t>
            </a:r>
            <a:endParaRPr sz="1867" kern="0">
              <a:solidFill>
                <a:srgbClr val="000000"/>
              </a:solidFill>
              <a:latin typeface="Lato"/>
              <a:ea typeface="Lato"/>
              <a:cs typeface="Lato"/>
              <a:sym typeface="Lato"/>
            </a:endParaRPr>
          </a:p>
        </p:txBody>
      </p:sp>
      <p:sp>
        <p:nvSpPr>
          <p:cNvPr id="85" name="Google Shape;85;p15"/>
          <p:cNvSpPr/>
          <p:nvPr/>
        </p:nvSpPr>
        <p:spPr>
          <a:xfrm>
            <a:off x="6065533" y="1410200"/>
            <a:ext cx="271600" cy="326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86" name="Google Shape;86;p15"/>
          <p:cNvSpPr txBox="1"/>
          <p:nvPr/>
        </p:nvSpPr>
        <p:spPr>
          <a:xfrm>
            <a:off x="6337133" y="1444200"/>
            <a:ext cx="1358000" cy="32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Proficient</a:t>
            </a:r>
            <a:endParaRPr sz="1867" kern="0">
              <a:solidFill>
                <a:srgbClr val="000000"/>
              </a:solidFill>
              <a:latin typeface="Lato"/>
              <a:ea typeface="Lato"/>
              <a:cs typeface="Lato"/>
              <a:sym typeface="Lato"/>
            </a:endParaRPr>
          </a:p>
        </p:txBody>
      </p:sp>
      <p:sp>
        <p:nvSpPr>
          <p:cNvPr id="87" name="Google Shape;87;p15"/>
          <p:cNvSpPr/>
          <p:nvPr/>
        </p:nvSpPr>
        <p:spPr>
          <a:xfrm>
            <a:off x="8061333" y="1410200"/>
            <a:ext cx="271600" cy="326000"/>
          </a:xfrm>
          <a:prstGeom prst="rect">
            <a:avLst/>
          </a:prstGeom>
          <a:solidFill>
            <a:srgbClr val="38761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88" name="Google Shape;88;p15"/>
          <p:cNvSpPr txBox="1"/>
          <p:nvPr/>
        </p:nvSpPr>
        <p:spPr>
          <a:xfrm>
            <a:off x="8523567" y="1386609"/>
            <a:ext cx="1833200" cy="373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Lato"/>
                <a:ea typeface="Lato"/>
                <a:cs typeface="Lato"/>
                <a:sym typeface="Lato"/>
              </a:rPr>
              <a:t>Distinguished</a:t>
            </a:r>
            <a:endParaRPr sz="1867" kern="0">
              <a:solidFill>
                <a:srgbClr val="000000"/>
              </a:solidFill>
              <a:latin typeface="Lato"/>
              <a:ea typeface="Lato"/>
              <a:cs typeface="Lato"/>
              <a:sym typeface="Lato"/>
            </a:endParaRPr>
          </a:p>
        </p:txBody>
      </p:sp>
      <p:pic>
        <p:nvPicPr>
          <p:cNvPr id="89" name="Google Shape;89;p15"/>
          <p:cNvPicPr preferRelativeResize="0"/>
          <p:nvPr/>
        </p:nvPicPr>
        <p:blipFill>
          <a:blip r:embed="rId3">
            <a:alphaModFix/>
          </a:blip>
          <a:stretch>
            <a:fillRect/>
          </a:stretch>
        </p:blipFill>
        <p:spPr>
          <a:xfrm>
            <a:off x="282666" y="1949002"/>
            <a:ext cx="11626668" cy="3208340"/>
          </a:xfrm>
          <a:prstGeom prst="rect">
            <a:avLst/>
          </a:prstGeom>
          <a:noFill/>
          <a:ln w="28575" cap="flat" cmpd="sng">
            <a:solidFill>
              <a:schemeClr val="accent6"/>
            </a:solidFill>
            <a:prstDash val="solid"/>
            <a:round/>
            <a:headEnd type="none" w="sm" len="sm"/>
            <a:tailEnd type="none" w="sm" len="sm"/>
          </a:ln>
        </p:spPr>
      </p:pic>
      <p:sp>
        <p:nvSpPr>
          <p:cNvPr id="90" name="Google Shape;90;p15"/>
          <p:cNvSpPr/>
          <p:nvPr/>
        </p:nvSpPr>
        <p:spPr>
          <a:xfrm>
            <a:off x="282667" y="3730935"/>
            <a:ext cx="780696" cy="307964"/>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pic>
        <p:nvPicPr>
          <p:cNvPr id="91" name="Google Shape;91;p15"/>
          <p:cNvPicPr preferRelativeResize="0"/>
          <p:nvPr/>
        </p:nvPicPr>
        <p:blipFill>
          <a:blip r:embed="rId4">
            <a:alphaModFix/>
          </a:blip>
          <a:stretch>
            <a:fillRect/>
          </a:stretch>
        </p:blipFill>
        <p:spPr>
          <a:xfrm>
            <a:off x="230368" y="5597668"/>
            <a:ext cx="11626665" cy="433113"/>
          </a:xfrm>
          <a:prstGeom prst="rect">
            <a:avLst/>
          </a:prstGeom>
          <a:noFill/>
          <a:ln w="28575" cap="flat" cmpd="sng">
            <a:solidFill>
              <a:schemeClr val="accent6"/>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6"/>
          <p:cNvPicPr preferRelativeResize="0"/>
          <p:nvPr/>
        </p:nvPicPr>
        <p:blipFill>
          <a:blip r:embed="rId3">
            <a:alphaModFix/>
          </a:blip>
          <a:stretch>
            <a:fillRect/>
          </a:stretch>
        </p:blipFill>
        <p:spPr>
          <a:xfrm>
            <a:off x="465768" y="1810801"/>
            <a:ext cx="11260465" cy="3158887"/>
          </a:xfrm>
          <a:prstGeom prst="rect">
            <a:avLst/>
          </a:prstGeom>
          <a:noFill/>
          <a:ln w="28575" cap="flat" cmpd="sng">
            <a:solidFill>
              <a:schemeClr val="accent6"/>
            </a:solidFill>
            <a:prstDash val="solid"/>
            <a:round/>
            <a:headEnd type="none" w="sm" len="sm"/>
            <a:tailEnd type="none" w="sm" len="sm"/>
          </a:ln>
        </p:spPr>
      </p:pic>
      <p:sp>
        <p:nvSpPr>
          <p:cNvPr id="97" name="Google Shape;97;p16"/>
          <p:cNvSpPr txBox="1">
            <a:spLocks noGrp="1"/>
          </p:cNvSpPr>
          <p:nvPr>
            <p:ph type="title"/>
          </p:nvPr>
        </p:nvSpPr>
        <p:spPr>
          <a:xfrm>
            <a:off x="496233" y="87200"/>
            <a:ext cx="11360800" cy="834800"/>
          </a:xfrm>
          <a:prstGeom prst="rect">
            <a:avLst/>
          </a:prstGeom>
        </p:spPr>
        <p:txBody>
          <a:bodyPr spcFirstLastPara="1" wrap="square" lIns="121900" tIns="121900" rIns="121900" bIns="121900" anchor="t" anchorCtr="0">
            <a:noAutofit/>
          </a:bodyPr>
          <a:lstStyle/>
          <a:p>
            <a:pPr>
              <a:buSzPts val="990"/>
            </a:pPr>
            <a:r>
              <a:rPr lang="en" sz="3093" dirty="0">
                <a:latin typeface="Luckiest Guy"/>
                <a:ea typeface="Luckiest Guy"/>
                <a:cs typeface="Luckiest Guy"/>
                <a:sym typeface="Luckiest Guy"/>
              </a:rPr>
              <a:t>Social Studies - School-Wide Georgia Milestones Assessment Data (GMAS)</a:t>
            </a:r>
            <a:endParaRPr sz="3093" dirty="0">
              <a:latin typeface="Luckiest Guy"/>
              <a:ea typeface="Luckiest Guy"/>
              <a:cs typeface="Luckiest Guy"/>
              <a:sym typeface="Luckiest Guy"/>
            </a:endParaRPr>
          </a:p>
          <a:p>
            <a:pPr>
              <a:buSzPts val="990"/>
            </a:pPr>
            <a:r>
              <a:rPr lang="en" sz="3093" dirty="0">
                <a:latin typeface="Luckiest Guy"/>
                <a:ea typeface="Luckiest Guy"/>
                <a:cs typeface="Luckiest Guy"/>
                <a:sym typeface="Luckiest Guy"/>
              </a:rPr>
              <a:t>                                                       </a:t>
            </a:r>
            <a:endParaRPr sz="3093" dirty="0">
              <a:latin typeface="Luckiest Guy"/>
              <a:ea typeface="Luckiest Guy"/>
              <a:cs typeface="Luckiest Guy"/>
              <a:sym typeface="Luckiest Guy"/>
            </a:endParaRPr>
          </a:p>
          <a:p>
            <a:pPr algn="ctr">
              <a:buSzPts val="990"/>
            </a:pPr>
            <a:r>
              <a:rPr lang="en" sz="3093" dirty="0">
                <a:latin typeface="Luckiest Guy"/>
                <a:ea typeface="Luckiest Guy"/>
                <a:cs typeface="Luckiest Guy"/>
                <a:sym typeface="Luckiest Guy"/>
              </a:rPr>
              <a:t> </a:t>
            </a:r>
            <a:endParaRPr sz="3093" dirty="0">
              <a:latin typeface="Luckiest Guy"/>
              <a:ea typeface="Luckiest Guy"/>
              <a:cs typeface="Luckiest Guy"/>
              <a:sym typeface="Luckiest Guy"/>
            </a:endParaRPr>
          </a:p>
        </p:txBody>
      </p:sp>
      <p:sp>
        <p:nvSpPr>
          <p:cNvPr id="98" name="Google Shape;98;p16"/>
          <p:cNvSpPr/>
          <p:nvPr/>
        </p:nvSpPr>
        <p:spPr>
          <a:xfrm>
            <a:off x="1665567" y="1410200"/>
            <a:ext cx="271600" cy="326000"/>
          </a:xfrm>
          <a:prstGeom prst="rect">
            <a:avLst/>
          </a:prstGeom>
          <a:solidFill>
            <a:srgbClr val="F4182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99" name="Google Shape;99;p16"/>
          <p:cNvSpPr txBox="1"/>
          <p:nvPr/>
        </p:nvSpPr>
        <p:spPr>
          <a:xfrm>
            <a:off x="4116000" y="1335600"/>
            <a:ext cx="1521200" cy="4752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Developing</a:t>
            </a:r>
            <a:endParaRPr sz="1867" kern="0">
              <a:solidFill>
                <a:srgbClr val="000000"/>
              </a:solidFill>
              <a:latin typeface="Lato"/>
              <a:ea typeface="Lato"/>
              <a:cs typeface="Lato"/>
              <a:sym typeface="Lato"/>
            </a:endParaRPr>
          </a:p>
        </p:txBody>
      </p:sp>
      <p:sp>
        <p:nvSpPr>
          <p:cNvPr id="100" name="Google Shape;100;p16"/>
          <p:cNvSpPr/>
          <p:nvPr/>
        </p:nvSpPr>
        <p:spPr>
          <a:xfrm>
            <a:off x="3844400" y="1410200"/>
            <a:ext cx="271600" cy="3260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101" name="Google Shape;101;p16"/>
          <p:cNvSpPr txBox="1"/>
          <p:nvPr/>
        </p:nvSpPr>
        <p:spPr>
          <a:xfrm>
            <a:off x="2120251" y="1410200"/>
            <a:ext cx="1358000" cy="32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Beginning</a:t>
            </a:r>
            <a:endParaRPr sz="1867" kern="0">
              <a:solidFill>
                <a:srgbClr val="000000"/>
              </a:solidFill>
              <a:latin typeface="Lato"/>
              <a:ea typeface="Lato"/>
              <a:cs typeface="Lato"/>
              <a:sym typeface="Lato"/>
            </a:endParaRPr>
          </a:p>
        </p:txBody>
      </p:sp>
      <p:sp>
        <p:nvSpPr>
          <p:cNvPr id="102" name="Google Shape;102;p16"/>
          <p:cNvSpPr/>
          <p:nvPr/>
        </p:nvSpPr>
        <p:spPr>
          <a:xfrm>
            <a:off x="6065533" y="1410200"/>
            <a:ext cx="271600" cy="326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103" name="Google Shape;103;p16"/>
          <p:cNvSpPr txBox="1"/>
          <p:nvPr/>
        </p:nvSpPr>
        <p:spPr>
          <a:xfrm>
            <a:off x="6337133" y="1444200"/>
            <a:ext cx="1358000" cy="32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Lato"/>
                <a:ea typeface="Lato"/>
                <a:cs typeface="Lato"/>
                <a:sym typeface="Lato"/>
              </a:rPr>
              <a:t>Proficient</a:t>
            </a:r>
            <a:endParaRPr sz="1867" kern="0">
              <a:solidFill>
                <a:srgbClr val="000000"/>
              </a:solidFill>
              <a:latin typeface="Lato"/>
              <a:ea typeface="Lato"/>
              <a:cs typeface="Lato"/>
              <a:sym typeface="Lato"/>
            </a:endParaRPr>
          </a:p>
        </p:txBody>
      </p:sp>
      <p:sp>
        <p:nvSpPr>
          <p:cNvPr id="104" name="Google Shape;104;p16"/>
          <p:cNvSpPr/>
          <p:nvPr/>
        </p:nvSpPr>
        <p:spPr>
          <a:xfrm>
            <a:off x="8061333" y="1410200"/>
            <a:ext cx="271600" cy="326000"/>
          </a:xfrm>
          <a:prstGeom prst="rect">
            <a:avLst/>
          </a:prstGeom>
          <a:solidFill>
            <a:srgbClr val="38761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sp>
        <p:nvSpPr>
          <p:cNvPr id="105" name="Google Shape;105;p16"/>
          <p:cNvSpPr txBox="1"/>
          <p:nvPr/>
        </p:nvSpPr>
        <p:spPr>
          <a:xfrm>
            <a:off x="8523567" y="1386609"/>
            <a:ext cx="1833200" cy="373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Lato"/>
                <a:ea typeface="Lato"/>
                <a:cs typeface="Lato"/>
                <a:sym typeface="Lato"/>
              </a:rPr>
              <a:t>Distinguished</a:t>
            </a:r>
            <a:endParaRPr sz="1867" kern="0">
              <a:solidFill>
                <a:srgbClr val="000000"/>
              </a:solidFill>
              <a:latin typeface="Lato"/>
              <a:ea typeface="Lato"/>
              <a:cs typeface="Lato"/>
              <a:sym typeface="Lato"/>
            </a:endParaRPr>
          </a:p>
        </p:txBody>
      </p:sp>
      <p:sp>
        <p:nvSpPr>
          <p:cNvPr id="106" name="Google Shape;106;p16"/>
          <p:cNvSpPr/>
          <p:nvPr/>
        </p:nvSpPr>
        <p:spPr>
          <a:xfrm>
            <a:off x="465767" y="4106779"/>
            <a:ext cx="762600" cy="296888"/>
          </a:xfrm>
          <a:prstGeom prst="rect">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Lato"/>
              <a:ea typeface="Lato"/>
              <a:cs typeface="Lato"/>
              <a:sym typeface="Lato"/>
            </a:endParaRPr>
          </a:p>
        </p:txBody>
      </p:sp>
      <p:pic>
        <p:nvPicPr>
          <p:cNvPr id="107" name="Google Shape;107;p16"/>
          <p:cNvPicPr preferRelativeResize="0"/>
          <p:nvPr/>
        </p:nvPicPr>
        <p:blipFill>
          <a:blip r:embed="rId4">
            <a:alphaModFix/>
          </a:blip>
          <a:stretch>
            <a:fillRect/>
          </a:stretch>
        </p:blipFill>
        <p:spPr>
          <a:xfrm>
            <a:off x="203201" y="5300587"/>
            <a:ext cx="11785601" cy="409087"/>
          </a:xfrm>
          <a:prstGeom prst="rect">
            <a:avLst/>
          </a:prstGeom>
          <a:noFill/>
          <a:ln w="28575" cap="flat" cmpd="sng">
            <a:solidFill>
              <a:schemeClr val="accent6"/>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203201" y="1991551"/>
            <a:ext cx="11785601" cy="971608"/>
          </a:xfrm>
          <a:prstGeom prst="rect">
            <a:avLst/>
          </a:prstGeom>
          <a:noFill/>
          <a:ln w="28575" cap="flat" cmpd="sng">
            <a:solidFill>
              <a:schemeClr val="accent6"/>
            </a:solidFill>
            <a:prstDash val="solid"/>
            <a:round/>
            <a:headEnd type="none" w="sm" len="sm"/>
            <a:tailEnd type="none" w="sm" len="sm"/>
          </a:ln>
        </p:spPr>
      </p:pic>
      <p:pic>
        <p:nvPicPr>
          <p:cNvPr id="113" name="Google Shape;113;p17"/>
          <p:cNvPicPr preferRelativeResize="0"/>
          <p:nvPr/>
        </p:nvPicPr>
        <p:blipFill>
          <a:blip r:embed="rId4">
            <a:alphaModFix/>
          </a:blip>
          <a:stretch>
            <a:fillRect/>
          </a:stretch>
        </p:blipFill>
        <p:spPr>
          <a:xfrm>
            <a:off x="203197" y="3675946"/>
            <a:ext cx="11785603" cy="360983"/>
          </a:xfrm>
          <a:prstGeom prst="rect">
            <a:avLst/>
          </a:prstGeom>
          <a:noFill/>
          <a:ln w="28575" cap="flat" cmpd="sng">
            <a:solidFill>
              <a:schemeClr val="accent6"/>
            </a:solidFill>
            <a:prstDash val="solid"/>
            <a:round/>
            <a:headEnd type="none" w="sm" len="sm"/>
            <a:tailEnd type="none" w="sm" len="sm"/>
          </a:ln>
        </p:spPr>
      </p:pic>
      <p:pic>
        <p:nvPicPr>
          <p:cNvPr id="114" name="Google Shape;114;p17"/>
          <p:cNvPicPr preferRelativeResize="0"/>
          <p:nvPr/>
        </p:nvPicPr>
        <p:blipFill>
          <a:blip r:embed="rId5">
            <a:alphaModFix/>
          </a:blip>
          <a:stretch>
            <a:fillRect/>
          </a:stretch>
        </p:blipFill>
        <p:spPr>
          <a:xfrm>
            <a:off x="203200" y="4772244"/>
            <a:ext cx="11785601" cy="408749"/>
          </a:xfrm>
          <a:prstGeom prst="rect">
            <a:avLst/>
          </a:prstGeom>
          <a:noFill/>
          <a:ln w="28575" cap="flat" cmpd="sng">
            <a:solidFill>
              <a:schemeClr val="accent6"/>
            </a:solidFill>
            <a:prstDash val="solid"/>
            <a:round/>
            <a:headEnd type="none" w="sm" len="sm"/>
            <a:tailEnd type="none" w="sm" len="sm"/>
          </a:ln>
        </p:spPr>
      </p:pic>
      <p:sp>
        <p:nvSpPr>
          <p:cNvPr id="115" name="Google Shape;115;p17"/>
          <p:cNvSpPr txBox="1">
            <a:spLocks noGrp="1"/>
          </p:cNvSpPr>
          <p:nvPr>
            <p:ph type="title"/>
          </p:nvPr>
        </p:nvSpPr>
        <p:spPr>
          <a:xfrm>
            <a:off x="279800" y="182300"/>
            <a:ext cx="11360800" cy="834800"/>
          </a:xfrm>
          <a:prstGeom prst="rect">
            <a:avLst/>
          </a:prstGeom>
        </p:spPr>
        <p:txBody>
          <a:bodyPr spcFirstLastPara="1" wrap="square" lIns="121900" tIns="121900" rIns="121900" bIns="121900" anchor="t" anchorCtr="0">
            <a:normAutofit/>
          </a:bodyPr>
          <a:lstStyle/>
          <a:p>
            <a:r>
              <a:rPr lang="en" sz="3067">
                <a:latin typeface="Luckiest Guy"/>
                <a:ea typeface="Luckiest Guy"/>
                <a:cs typeface="Luckiest Guy"/>
                <a:sym typeface="Luckiest Guy"/>
              </a:rPr>
              <a:t>Students with Disabilities(SWD) GMAS Data</a:t>
            </a:r>
            <a:endParaRPr sz="3067">
              <a:latin typeface="Luckiest Guy"/>
              <a:ea typeface="Luckiest Guy"/>
              <a:cs typeface="Luckiest Guy"/>
              <a:sym typeface="Luckiest Guy"/>
            </a:endParaRPr>
          </a:p>
        </p:txBody>
      </p:sp>
      <p:sp>
        <p:nvSpPr>
          <p:cNvPr id="116" name="Google Shape;116;p17"/>
          <p:cNvSpPr txBox="1"/>
          <p:nvPr/>
        </p:nvSpPr>
        <p:spPr>
          <a:xfrm>
            <a:off x="666933" y="2832445"/>
            <a:ext cx="1426000" cy="475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b="1" kern="0" dirty="0">
                <a:solidFill>
                  <a:srgbClr val="FF0000"/>
                </a:solidFill>
                <a:latin typeface="Be Vietnam"/>
                <a:ea typeface="Be Vietnam"/>
                <a:cs typeface="Be Vietnam"/>
                <a:sym typeface="Be Vietnam"/>
              </a:rPr>
              <a:t>ELA</a:t>
            </a:r>
            <a:endParaRPr sz="2267" b="1" kern="0" dirty="0">
              <a:solidFill>
                <a:srgbClr val="FF0000"/>
              </a:solidFill>
              <a:latin typeface="Be Vietnam"/>
              <a:ea typeface="Be Vietnam"/>
              <a:cs typeface="Be Vietnam"/>
              <a:sym typeface="Be Vietnam"/>
            </a:endParaRPr>
          </a:p>
        </p:txBody>
      </p:sp>
      <p:sp>
        <p:nvSpPr>
          <p:cNvPr id="117" name="Google Shape;117;p17"/>
          <p:cNvSpPr txBox="1"/>
          <p:nvPr/>
        </p:nvSpPr>
        <p:spPr>
          <a:xfrm>
            <a:off x="782333" y="3885721"/>
            <a:ext cx="1195200" cy="39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b="1" kern="0" dirty="0">
                <a:solidFill>
                  <a:srgbClr val="FF0000"/>
                </a:solidFill>
                <a:latin typeface="Be Vietnam"/>
                <a:ea typeface="Be Vietnam"/>
                <a:cs typeface="Be Vietnam"/>
                <a:sym typeface="Be Vietnam"/>
              </a:rPr>
              <a:t>Science</a:t>
            </a:r>
            <a:endParaRPr sz="2267" b="1" kern="0" dirty="0">
              <a:solidFill>
                <a:srgbClr val="FF0000"/>
              </a:solidFill>
              <a:latin typeface="Be Vietnam"/>
              <a:ea typeface="Be Vietnam"/>
              <a:cs typeface="Be Vietnam"/>
              <a:sym typeface="Be Vietnam"/>
            </a:endParaRPr>
          </a:p>
        </p:txBody>
      </p:sp>
      <p:sp>
        <p:nvSpPr>
          <p:cNvPr id="118" name="Google Shape;118;p17"/>
          <p:cNvSpPr txBox="1"/>
          <p:nvPr/>
        </p:nvSpPr>
        <p:spPr>
          <a:xfrm>
            <a:off x="666933" y="5033645"/>
            <a:ext cx="1711200" cy="394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267" b="1" kern="0" dirty="0">
                <a:solidFill>
                  <a:srgbClr val="FF0000"/>
                </a:solidFill>
                <a:latin typeface="Lato"/>
                <a:ea typeface="Lato"/>
                <a:cs typeface="Lato"/>
                <a:sym typeface="Lato"/>
              </a:rPr>
              <a:t>S. Studies</a:t>
            </a:r>
            <a:endParaRPr sz="2267" b="1" kern="0" dirty="0">
              <a:solidFill>
                <a:srgbClr val="FF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p:cNvPicPr preferRelativeResize="0"/>
          <p:nvPr/>
        </p:nvPicPr>
        <p:blipFill>
          <a:blip r:embed="rId3">
            <a:alphaModFix/>
          </a:blip>
          <a:stretch>
            <a:fillRect/>
          </a:stretch>
        </p:blipFill>
        <p:spPr>
          <a:xfrm>
            <a:off x="203200" y="4779082"/>
            <a:ext cx="11785597" cy="397703"/>
          </a:xfrm>
          <a:prstGeom prst="rect">
            <a:avLst/>
          </a:prstGeom>
          <a:noFill/>
          <a:ln w="28575" cap="flat" cmpd="sng">
            <a:solidFill>
              <a:schemeClr val="accent6"/>
            </a:solidFill>
            <a:prstDash val="solid"/>
            <a:round/>
            <a:headEnd type="none" w="sm" len="sm"/>
            <a:tailEnd type="none" w="sm" len="sm"/>
          </a:ln>
        </p:spPr>
      </p:pic>
      <p:pic>
        <p:nvPicPr>
          <p:cNvPr id="124" name="Google Shape;124;p18"/>
          <p:cNvPicPr preferRelativeResize="0"/>
          <p:nvPr/>
        </p:nvPicPr>
        <p:blipFill>
          <a:blip r:embed="rId4">
            <a:alphaModFix/>
          </a:blip>
          <a:stretch>
            <a:fillRect/>
          </a:stretch>
        </p:blipFill>
        <p:spPr>
          <a:xfrm>
            <a:off x="203197" y="3687804"/>
            <a:ext cx="11785601" cy="388323"/>
          </a:xfrm>
          <a:prstGeom prst="rect">
            <a:avLst/>
          </a:prstGeom>
          <a:noFill/>
          <a:ln w="28575" cap="flat" cmpd="sng">
            <a:solidFill>
              <a:schemeClr val="accent6"/>
            </a:solidFill>
            <a:prstDash val="solid"/>
            <a:round/>
            <a:headEnd type="none" w="sm" len="sm"/>
            <a:tailEnd type="none" w="sm" len="sm"/>
          </a:ln>
        </p:spPr>
      </p:pic>
      <p:pic>
        <p:nvPicPr>
          <p:cNvPr id="125" name="Google Shape;125;p18"/>
          <p:cNvPicPr preferRelativeResize="0"/>
          <p:nvPr/>
        </p:nvPicPr>
        <p:blipFill>
          <a:blip r:embed="rId5">
            <a:alphaModFix/>
          </a:blip>
          <a:stretch>
            <a:fillRect/>
          </a:stretch>
        </p:blipFill>
        <p:spPr>
          <a:xfrm>
            <a:off x="203201" y="2085149"/>
            <a:ext cx="11785601" cy="990224"/>
          </a:xfrm>
          <a:prstGeom prst="rect">
            <a:avLst/>
          </a:prstGeom>
          <a:noFill/>
          <a:ln w="28575" cap="flat" cmpd="sng">
            <a:solidFill>
              <a:schemeClr val="accent6"/>
            </a:solidFill>
            <a:prstDash val="solid"/>
            <a:round/>
            <a:headEnd type="none" w="sm" len="sm"/>
            <a:tailEnd type="none" w="sm" len="sm"/>
          </a:ln>
        </p:spPr>
      </p:pic>
      <p:sp>
        <p:nvSpPr>
          <p:cNvPr id="126" name="Google Shape;126;p18"/>
          <p:cNvSpPr txBox="1">
            <a:spLocks noGrp="1"/>
          </p:cNvSpPr>
          <p:nvPr>
            <p:ph type="title"/>
          </p:nvPr>
        </p:nvSpPr>
        <p:spPr>
          <a:xfrm>
            <a:off x="279800" y="182300"/>
            <a:ext cx="11360800" cy="834800"/>
          </a:xfrm>
          <a:prstGeom prst="rect">
            <a:avLst/>
          </a:prstGeom>
        </p:spPr>
        <p:txBody>
          <a:bodyPr spcFirstLastPara="1" wrap="square" lIns="121900" tIns="121900" rIns="121900" bIns="121900" anchor="t" anchorCtr="0">
            <a:normAutofit/>
          </a:bodyPr>
          <a:lstStyle/>
          <a:p>
            <a:r>
              <a:rPr lang="en" sz="3067">
                <a:latin typeface="Luckiest Guy"/>
                <a:ea typeface="Luckiest Guy"/>
                <a:cs typeface="Luckiest Guy"/>
                <a:sym typeface="Luckiest Guy"/>
              </a:rPr>
              <a:t>English Language Learners (ELL) GMAS Data</a:t>
            </a:r>
            <a:endParaRPr sz="3067">
              <a:latin typeface="Luckiest Guy"/>
              <a:ea typeface="Luckiest Guy"/>
              <a:cs typeface="Luckiest Guy"/>
              <a:sym typeface="Luckiest Guy"/>
            </a:endParaRPr>
          </a:p>
        </p:txBody>
      </p:sp>
      <p:sp>
        <p:nvSpPr>
          <p:cNvPr id="127" name="Google Shape;127;p18"/>
          <p:cNvSpPr txBox="1"/>
          <p:nvPr/>
        </p:nvSpPr>
        <p:spPr>
          <a:xfrm>
            <a:off x="666933" y="2948308"/>
            <a:ext cx="1426000" cy="475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b="1" kern="0" dirty="0">
                <a:solidFill>
                  <a:srgbClr val="FF0000"/>
                </a:solidFill>
                <a:latin typeface="Be Vietnam"/>
                <a:ea typeface="Be Vietnam"/>
                <a:cs typeface="Be Vietnam"/>
                <a:sym typeface="Be Vietnam"/>
              </a:rPr>
              <a:t>ELA</a:t>
            </a:r>
            <a:endParaRPr sz="2267" b="1" kern="0" dirty="0">
              <a:solidFill>
                <a:srgbClr val="FF0000"/>
              </a:solidFill>
              <a:latin typeface="Be Vietnam"/>
              <a:ea typeface="Be Vietnam"/>
              <a:cs typeface="Be Vietnam"/>
              <a:sym typeface="Be Vietnam"/>
            </a:endParaRPr>
          </a:p>
        </p:txBody>
      </p:sp>
      <p:sp>
        <p:nvSpPr>
          <p:cNvPr id="128" name="Google Shape;128;p18"/>
          <p:cNvSpPr txBox="1"/>
          <p:nvPr/>
        </p:nvSpPr>
        <p:spPr>
          <a:xfrm>
            <a:off x="782333" y="3946423"/>
            <a:ext cx="1195200" cy="39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b="1" kern="0" dirty="0">
                <a:solidFill>
                  <a:srgbClr val="FF0000"/>
                </a:solidFill>
                <a:latin typeface="Be Vietnam"/>
                <a:ea typeface="Be Vietnam"/>
                <a:cs typeface="Be Vietnam"/>
                <a:sym typeface="Be Vietnam"/>
              </a:rPr>
              <a:t>Science</a:t>
            </a:r>
            <a:endParaRPr sz="2267" b="1" kern="0" dirty="0">
              <a:solidFill>
                <a:srgbClr val="FF0000"/>
              </a:solidFill>
              <a:latin typeface="Be Vietnam"/>
              <a:ea typeface="Be Vietnam"/>
              <a:cs typeface="Be Vietnam"/>
              <a:sym typeface="Be Vietnam"/>
            </a:endParaRPr>
          </a:p>
        </p:txBody>
      </p:sp>
      <p:sp>
        <p:nvSpPr>
          <p:cNvPr id="129" name="Google Shape;129;p18"/>
          <p:cNvSpPr txBox="1"/>
          <p:nvPr/>
        </p:nvSpPr>
        <p:spPr>
          <a:xfrm>
            <a:off x="666933" y="5043377"/>
            <a:ext cx="1711200" cy="394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267" b="1" kern="0" dirty="0">
                <a:solidFill>
                  <a:srgbClr val="FF0000"/>
                </a:solidFill>
                <a:latin typeface="Lato"/>
                <a:ea typeface="Lato"/>
                <a:cs typeface="Lato"/>
                <a:sym typeface="Lato"/>
              </a:rPr>
              <a:t>S. Studies</a:t>
            </a:r>
            <a:endParaRPr sz="2267" b="1" kern="0" dirty="0">
              <a:solidFill>
                <a:srgbClr val="FF0000"/>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B79A42-A580-BA04-634F-C20E01BEBA81}"/>
              </a:ext>
            </a:extLst>
          </p:cNvPr>
          <p:cNvSpPr/>
          <p:nvPr/>
        </p:nvSpPr>
        <p:spPr>
          <a:xfrm>
            <a:off x="3767328" y="4438699"/>
            <a:ext cx="8025384" cy="1815797"/>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67328" y="347472"/>
            <a:ext cx="8165592" cy="768096"/>
          </a:xfrm>
        </p:spPr>
        <p:txBody>
          <a:bodyPr/>
          <a:lstStyle/>
          <a:p>
            <a:r>
              <a:rPr lang="en-US" dirty="0"/>
              <a:t>Glows &amp; Grows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767328" y="1298089"/>
            <a:ext cx="3822192" cy="411480"/>
          </a:xfrm>
        </p:spPr>
        <p:txBody>
          <a:bodyPr/>
          <a:lstStyle/>
          <a:p>
            <a:r>
              <a:rPr lang="en-US" dirty="0"/>
              <a:t>Glows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970520" y="1710331"/>
            <a:ext cx="3741928" cy="2278698"/>
          </a:xfrm>
        </p:spPr>
        <p:txBody>
          <a:bodyPr/>
          <a:lstStyle/>
          <a:p>
            <a:pPr marL="0" indent="0" algn="ctr">
              <a:buNone/>
            </a:pPr>
            <a:r>
              <a:rPr lang="en-US" sz="1400" b="1" u="sng" strike="noStrike" dirty="0">
                <a:effectLst/>
                <a:latin typeface="Arial" panose="020B0604020202020204" pitchFamily="34" charset="0"/>
                <a:ea typeface="Arial" panose="020B0604020202020204" pitchFamily="34" charset="0"/>
              </a:rPr>
              <a:t>GMAS</a:t>
            </a:r>
          </a:p>
          <a:p>
            <a:r>
              <a:rPr lang="en-US" sz="1400" u="none" strike="noStrike" dirty="0">
                <a:effectLst/>
                <a:latin typeface="Arial" panose="020B0604020202020204" pitchFamily="34" charset="0"/>
                <a:ea typeface="Arial" panose="020B0604020202020204" pitchFamily="34" charset="0"/>
              </a:rPr>
              <a:t>There were declines in 7th grade across the board as well as in 8th grade Social Studies.</a:t>
            </a:r>
          </a:p>
          <a:p>
            <a:endParaRPr lang="en-US" sz="1400" dirty="0"/>
          </a:p>
          <a:p>
            <a:pPr marL="0" indent="0" algn="ctr">
              <a:buNone/>
            </a:pPr>
            <a:r>
              <a:rPr lang="en-US" sz="1400" b="1" u="sng" dirty="0">
                <a:latin typeface="Arial" panose="020B0604020202020204" pitchFamily="34" charset="0"/>
                <a:cs typeface="Arial" panose="020B0604020202020204" pitchFamily="34" charset="0"/>
              </a:rPr>
              <a:t>MAP</a:t>
            </a:r>
          </a:p>
          <a:p>
            <a:r>
              <a:rPr lang="en-US" sz="1400" dirty="0">
                <a:latin typeface="Arial" panose="020B0604020202020204" pitchFamily="34" charset="0"/>
                <a:cs typeface="Arial" panose="020B0604020202020204" pitchFamily="34" charset="0"/>
              </a:rPr>
              <a:t>ELA level 3 and up below target</a:t>
            </a:r>
          </a:p>
          <a:p>
            <a:r>
              <a:rPr lang="en-US" sz="1400" dirty="0">
                <a:latin typeface="Arial" panose="020B0604020202020204" pitchFamily="34" charset="0"/>
                <a:cs typeface="Arial" panose="020B0604020202020204" pitchFamily="34" charset="0"/>
              </a:rPr>
              <a:t>Math all grades level 3 and up below target</a:t>
            </a:r>
          </a:p>
          <a:p>
            <a:endParaRPr lang="en-US" sz="1400" dirty="0"/>
          </a:p>
        </p:txBody>
      </p:sp>
      <p:sp>
        <p:nvSpPr>
          <p:cNvPr id="4" name="Text Placeholder 3">
            <a:extLst>
              <a:ext uri="{FF2B5EF4-FFF2-40B4-BE49-F238E27FC236}">
                <a16:creationId xmlns:a16="http://schemas.microsoft.com/office/drawing/2014/main" id="{F905EDAF-7F0D-70A2-2FDE-151C980459DB}"/>
              </a:ext>
            </a:extLst>
          </p:cNvPr>
          <p:cNvSpPr>
            <a:spLocks noGrp="1"/>
          </p:cNvSpPr>
          <p:nvPr>
            <p:ph type="body" sz="quarter" idx="3"/>
          </p:nvPr>
        </p:nvSpPr>
        <p:spPr>
          <a:xfrm>
            <a:off x="7970520" y="1298089"/>
            <a:ext cx="3822192" cy="411480"/>
          </a:xfrm>
        </p:spPr>
        <p:txBody>
          <a:bodyPr/>
          <a:lstStyle/>
          <a:p>
            <a:r>
              <a:rPr lang="en-US" dirty="0"/>
              <a:t>Grows</a:t>
            </a:r>
          </a:p>
        </p:txBody>
      </p:sp>
      <p:sp>
        <p:nvSpPr>
          <p:cNvPr id="7" name="Content Placeholder 6">
            <a:extLst>
              <a:ext uri="{FF2B5EF4-FFF2-40B4-BE49-F238E27FC236}">
                <a16:creationId xmlns:a16="http://schemas.microsoft.com/office/drawing/2014/main" id="{3F3806DC-D69A-AB71-E9F7-CB31F3BCA031}"/>
              </a:ext>
            </a:extLst>
          </p:cNvPr>
          <p:cNvSpPr>
            <a:spLocks noGrp="1"/>
          </p:cNvSpPr>
          <p:nvPr>
            <p:ph sz="half" idx="2"/>
          </p:nvPr>
        </p:nvSpPr>
        <p:spPr>
          <a:xfrm>
            <a:off x="3711926" y="1676041"/>
            <a:ext cx="3741928" cy="2384706"/>
          </a:xfrm>
        </p:spPr>
        <p:txBody>
          <a:bodyPr/>
          <a:lstStyle/>
          <a:p>
            <a:pPr marL="0" marR="0" lvl="0" indent="0" algn="ctr">
              <a:lnSpc>
                <a:spcPct val="115000"/>
              </a:lnSpc>
              <a:spcBef>
                <a:spcPts val="1200"/>
              </a:spcBef>
              <a:spcAft>
                <a:spcPts val="0"/>
              </a:spcAft>
              <a:buNone/>
            </a:pPr>
            <a:r>
              <a:rPr lang="en-US" sz="1400" b="1" u="sng" dirty="0">
                <a:latin typeface="Arial" panose="020B0604020202020204" pitchFamily="34" charset="0"/>
                <a:ea typeface="Arial" panose="020B0604020202020204" pitchFamily="34" charset="0"/>
              </a:rPr>
              <a:t>GMAS</a:t>
            </a:r>
            <a:endParaRPr lang="en-US" sz="1400" b="1" u="sng"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1200"/>
              </a:spcBef>
              <a:spcAft>
                <a:spcPts val="0"/>
              </a:spcAft>
              <a:buFont typeface="Arial" panose="020B0604020202020204" pitchFamily="34" charset="0"/>
              <a:buChar char="●"/>
            </a:pPr>
            <a:r>
              <a:rPr lang="en-US" sz="1400" u="none" strike="noStrike" dirty="0">
                <a:effectLst/>
                <a:latin typeface="Arial" panose="020B0604020202020204" pitchFamily="34" charset="0"/>
                <a:ea typeface="Arial" panose="020B0604020202020204" pitchFamily="34" charset="0"/>
              </a:rPr>
              <a:t>6th and 8th grade showed improvement on both Math and ELA. Gains in 6th grade Math </a:t>
            </a:r>
          </a:p>
          <a:p>
            <a:pPr marL="342900" marR="0" lvl="0" indent="-342900">
              <a:lnSpc>
                <a:spcPct val="115000"/>
              </a:lnSpc>
              <a:spcBef>
                <a:spcPts val="0"/>
              </a:spcBef>
              <a:spcAft>
                <a:spcPts val="1200"/>
              </a:spcAft>
              <a:buFont typeface="Arial" panose="020B0604020202020204" pitchFamily="34" charset="0"/>
              <a:buChar char="●"/>
            </a:pPr>
            <a:r>
              <a:rPr lang="en-US" sz="1400" u="none" strike="noStrike" dirty="0">
                <a:effectLst/>
                <a:latin typeface="Arial" panose="020B0604020202020204" pitchFamily="34" charset="0"/>
                <a:ea typeface="Arial" panose="020B0604020202020204" pitchFamily="34" charset="0"/>
              </a:rPr>
              <a:t>SWD students showed improvement for both Math and ELA schoolwide. </a:t>
            </a:r>
          </a:p>
          <a:p>
            <a:pPr marL="0" indent="0" algn="ctr">
              <a:buNone/>
            </a:pPr>
            <a:r>
              <a:rPr lang="en-US" sz="1400" b="1" u="sng" dirty="0">
                <a:latin typeface="Arial" panose="020B0604020202020204" pitchFamily="34" charset="0"/>
                <a:cs typeface="Arial" panose="020B0604020202020204" pitchFamily="34" charset="0"/>
              </a:rPr>
              <a:t>MAP</a:t>
            </a:r>
          </a:p>
          <a:p>
            <a:r>
              <a:rPr lang="en-US" sz="1400" dirty="0">
                <a:latin typeface="Arial" panose="020B0604020202020204" pitchFamily="34" charset="0"/>
                <a:cs typeface="Arial" panose="020B0604020202020204" pitchFamily="34" charset="0"/>
              </a:rPr>
              <a:t>ELA meeting/exceeding most EOY goals</a:t>
            </a:r>
          </a:p>
          <a:p>
            <a:r>
              <a:rPr lang="en-US" sz="1400" dirty="0">
                <a:latin typeface="Arial" panose="020B0604020202020204" pitchFamily="34" charset="0"/>
                <a:cs typeface="Arial" panose="020B0604020202020204" pitchFamily="34" charset="0"/>
              </a:rPr>
              <a:t>Math meeting EOY schoolwide goal</a:t>
            </a:r>
          </a:p>
          <a:p>
            <a:endParaRPr lang="en-US" sz="1400"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D37576DA-8EC0-E437-DAA0-94AC28248B56}"/>
              </a:ext>
            </a:extLst>
          </p:cNvPr>
          <p:cNvSpPr txBox="1">
            <a:spLocks/>
          </p:cNvSpPr>
          <p:nvPr/>
        </p:nvSpPr>
        <p:spPr>
          <a:xfrm>
            <a:off x="4077462" y="5017903"/>
            <a:ext cx="2763012" cy="665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cap="all"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4800" dirty="0">
                <a:solidFill>
                  <a:schemeClr val="tx2"/>
                </a:solidFill>
                <a:latin typeface="Arial"/>
                <a:cs typeface="Arial"/>
              </a:rPr>
              <a:t>IMPACT</a:t>
            </a:r>
            <a:endParaRPr lang="en-US" sz="4800" dirty="0"/>
          </a:p>
        </p:txBody>
      </p:sp>
      <p:sp>
        <p:nvSpPr>
          <p:cNvPr id="5" name="Text Placeholder 3">
            <a:extLst>
              <a:ext uri="{FF2B5EF4-FFF2-40B4-BE49-F238E27FC236}">
                <a16:creationId xmlns:a16="http://schemas.microsoft.com/office/drawing/2014/main" id="{0FC404F0-4FC3-C7FD-86B7-97EF5F8C04C5}"/>
              </a:ext>
            </a:extLst>
          </p:cNvPr>
          <p:cNvSpPr txBox="1">
            <a:spLocks/>
          </p:cNvSpPr>
          <p:nvPr/>
        </p:nvSpPr>
        <p:spPr>
          <a:xfrm>
            <a:off x="6840474" y="4757749"/>
            <a:ext cx="5092446" cy="118585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cap="all"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Arial"/>
                <a:cs typeface="Arial"/>
              </a:rPr>
              <a:t>are we on target to successfully ACCOMPLISH our priorities?</a:t>
            </a:r>
            <a:endParaRPr lang="en-US" sz="2400" dirty="0"/>
          </a:p>
        </p:txBody>
      </p:sp>
      <p:sp>
        <p:nvSpPr>
          <p:cNvPr id="8" name="Oval 7">
            <a:extLst>
              <a:ext uri="{FF2B5EF4-FFF2-40B4-BE49-F238E27FC236}">
                <a16:creationId xmlns:a16="http://schemas.microsoft.com/office/drawing/2014/main" id="{828D8078-533B-B481-0506-CBCD96C4A39B}"/>
              </a:ext>
            </a:extLst>
          </p:cNvPr>
          <p:cNvSpPr/>
          <p:nvPr/>
        </p:nvSpPr>
        <p:spPr>
          <a:xfrm>
            <a:off x="1313688" y="4686299"/>
            <a:ext cx="914400" cy="914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BCDC579-AAF7-14C7-05A1-EC49FB528FCC}"/>
              </a:ext>
            </a:extLst>
          </p:cNvPr>
          <p:cNvSpPr/>
          <p:nvPr/>
        </p:nvSpPr>
        <p:spPr>
          <a:xfrm>
            <a:off x="399288" y="3730751"/>
            <a:ext cx="2743200" cy="27432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46491DC-81CE-1A71-D8E7-1BB125211C63}"/>
              </a:ext>
            </a:extLst>
          </p:cNvPr>
          <p:cNvSpPr/>
          <p:nvPr/>
        </p:nvSpPr>
        <p:spPr>
          <a:xfrm>
            <a:off x="-1" y="3429000"/>
            <a:ext cx="3447289" cy="34290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A01D70F-3E69-CAF9-F52A-E4D891C0D7D8}"/>
              </a:ext>
            </a:extLst>
          </p:cNvPr>
          <p:cNvSpPr/>
          <p:nvPr/>
        </p:nvSpPr>
        <p:spPr>
          <a:xfrm>
            <a:off x="856488" y="4229099"/>
            <a:ext cx="1828800" cy="18288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FFD9951-4D31-D84F-1872-EEB5AFF6CF98}"/>
              </a:ext>
            </a:extLst>
          </p:cNvPr>
          <p:cNvSpPr/>
          <p:nvPr/>
        </p:nvSpPr>
        <p:spPr>
          <a:xfrm>
            <a:off x="1563624" y="4948428"/>
            <a:ext cx="390144" cy="390143"/>
          </a:xfrm>
          <a:prstGeom prst="ellipse">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280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566C4B-8390-810A-CB38-ABB8108EA17D}"/>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7" name="Title 1">
            <a:extLst>
              <a:ext uri="{FF2B5EF4-FFF2-40B4-BE49-F238E27FC236}">
                <a16:creationId xmlns:a16="http://schemas.microsoft.com/office/drawing/2014/main" id="{A5B7ABB0-62F2-6F15-734F-625A498CBD34}"/>
              </a:ext>
            </a:extLst>
          </p:cNvPr>
          <p:cNvSpPr>
            <a:spLocks noGrp="1"/>
          </p:cNvSpPr>
          <p:nvPr>
            <p:ph type="title"/>
          </p:nvPr>
        </p:nvSpPr>
        <p:spPr>
          <a:xfrm>
            <a:off x="515471" y="457200"/>
            <a:ext cx="7696200" cy="1325563"/>
          </a:xfrm>
        </p:spPr>
        <p:txBody>
          <a:bodyPr vert="horz" lIns="91440" tIns="45720" rIns="91440" bIns="45720" rtlCol="0" anchor="ctr">
            <a:normAutofit fontScale="90000"/>
          </a:bodyPr>
          <a:lstStyle/>
          <a:p>
            <a:pPr algn="l"/>
            <a:r>
              <a:rPr lang="en-US" b="1" kern="1200" dirty="0">
                <a:latin typeface="+mj-lt"/>
                <a:ea typeface="+mj-ea"/>
                <a:cs typeface="+mj-cs"/>
              </a:rPr>
              <a:t>GO Team Discussion:</a:t>
            </a:r>
            <a:br>
              <a:rPr lang="en-US" b="1" kern="1200" dirty="0">
                <a:latin typeface="+mj-lt"/>
                <a:ea typeface="+mj-ea"/>
                <a:cs typeface="+mj-cs"/>
              </a:rPr>
            </a:br>
            <a:r>
              <a:rPr lang="en-US" b="1" kern="1200" dirty="0">
                <a:latin typeface="+mj-lt"/>
                <a:ea typeface="+mj-ea"/>
                <a:cs typeface="+mj-cs"/>
              </a:rPr>
              <a:t>Data Protocol</a:t>
            </a:r>
          </a:p>
        </p:txBody>
      </p:sp>
      <p:sp>
        <p:nvSpPr>
          <p:cNvPr id="8" name="TextBox 7">
            <a:extLst>
              <a:ext uri="{FF2B5EF4-FFF2-40B4-BE49-F238E27FC236}">
                <a16:creationId xmlns:a16="http://schemas.microsoft.com/office/drawing/2014/main" id="{5481779A-0CE7-0DAF-1F5F-EC7DC581845B}"/>
              </a:ext>
            </a:extLst>
          </p:cNvPr>
          <p:cNvSpPr txBox="1"/>
          <p:nvPr/>
        </p:nvSpPr>
        <p:spPr>
          <a:xfrm>
            <a:off x="2482231" y="2163390"/>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Tree>
    <p:extLst>
      <p:ext uri="{BB962C8B-B14F-4D97-AF65-F5344CB8AC3E}">
        <p14:creationId xmlns:p14="http://schemas.microsoft.com/office/powerpoint/2010/main" val="329652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480226859"/>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You are </a:t>
            </a:r>
            <a:r>
              <a:rPr kumimoji="0" lang="en-US" sz="1800" b="1" i="0" u="none" strike="noStrike" kern="1200" cap="none" spc="0" normalizeH="0" baseline="0" noProof="0" dirty="0">
                <a:ln>
                  <a:noFill/>
                </a:ln>
                <a:solidFill>
                  <a:srgbClr val="A92A91"/>
                </a:solidFill>
                <a:effectLst/>
                <a:uLnTx/>
                <a:uFillTx/>
                <a:latin typeface="Avenir Next LT Pro"/>
                <a:ea typeface="+mn-ea"/>
                <a:cs typeface="+mn-cs"/>
              </a:rPr>
              <a:t>HERE</a:t>
            </a:r>
          </a:p>
        </p:txBody>
      </p:sp>
    </p:spTree>
    <p:extLst>
      <p:ext uri="{BB962C8B-B14F-4D97-AF65-F5344CB8AC3E}">
        <p14:creationId xmlns:p14="http://schemas.microsoft.com/office/powerpoint/2010/main" val="1232250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F095-F5F5-381E-8A64-28CD5B449329}"/>
              </a:ext>
            </a:extLst>
          </p:cNvPr>
          <p:cNvSpPr>
            <a:spLocks noGrp="1"/>
          </p:cNvSpPr>
          <p:nvPr>
            <p:ph type="title"/>
          </p:nvPr>
        </p:nvSpPr>
        <p:spPr>
          <a:xfrm>
            <a:off x="2619712" y="2660904"/>
            <a:ext cx="4251106" cy="768096"/>
          </a:xfrm>
        </p:spPr>
        <p:txBody>
          <a:bodyPr/>
          <a:lstStyle/>
          <a:p>
            <a:r>
              <a:rPr lang="en-US" dirty="0"/>
              <a:t>Questions?</a:t>
            </a:r>
          </a:p>
        </p:txBody>
      </p:sp>
      <p:sp>
        <p:nvSpPr>
          <p:cNvPr id="4" name="Slide Number Placeholder 3">
            <a:extLst>
              <a:ext uri="{FF2B5EF4-FFF2-40B4-BE49-F238E27FC236}">
                <a16:creationId xmlns:a16="http://schemas.microsoft.com/office/drawing/2014/main" id="{3AB164B5-ADA1-96DA-4209-38A86523C641}"/>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239683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19400" y="3070478"/>
            <a:ext cx="6400800" cy="1558671"/>
          </a:xfrm>
        </p:spPr>
        <p:txBody>
          <a:bodyPr/>
          <a:lstStyle/>
          <a:p>
            <a:r>
              <a:rPr lang="en-US" dirty="0"/>
              <a:t>2021-2025</a:t>
            </a:r>
            <a:br>
              <a:rPr lang="en-US" dirty="0"/>
            </a:br>
            <a:r>
              <a:rPr lang="en-US" dirty="0"/>
              <a:t>Strategic Plan</a:t>
            </a:r>
          </a:p>
        </p:txBody>
      </p:sp>
    </p:spTree>
    <p:extLst>
      <p:ext uri="{BB962C8B-B14F-4D97-AF65-F5344CB8AC3E}">
        <p14:creationId xmlns:p14="http://schemas.microsoft.com/office/powerpoint/2010/main" val="2282561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392423"/>
            <a:ext cx="6400800" cy="2112637"/>
          </a:xfrm>
        </p:spPr>
        <p:txBody>
          <a:bodyPr/>
          <a:lstStyle/>
          <a:p>
            <a:r>
              <a:rPr lang="en-US" sz="4400" b="1" dirty="0">
                <a:solidFill>
                  <a:schemeClr val="accent6"/>
                </a:solidFill>
                <a:latin typeface="Arial Black" panose="020B0604020202020204" pitchFamily="34" charset="0"/>
                <a:cs typeface="Arial Black" panose="020B0604020202020204" pitchFamily="34" charset="0"/>
              </a:rPr>
              <a:t>Discussion: Optional School</a:t>
            </a:r>
            <a:br>
              <a:rPr lang="en-US" sz="4400" b="1" dirty="0">
                <a:solidFill>
                  <a:schemeClr val="accent6"/>
                </a:solidFill>
                <a:latin typeface="Arial Black" panose="020B0604020202020204" pitchFamily="34" charset="0"/>
                <a:cs typeface="Arial Black" panose="020B0604020202020204" pitchFamily="34" charset="0"/>
              </a:rPr>
            </a:br>
            <a:r>
              <a:rPr lang="en-US" sz="4400" b="1" dirty="0">
                <a:solidFill>
                  <a:schemeClr val="accent6"/>
                </a:solidFill>
                <a:latin typeface="Arial Black" panose="020B0604020202020204" pitchFamily="34" charset="0"/>
                <a:cs typeface="Arial Black" panose="020B0604020202020204" pitchFamily="34" charset="0"/>
              </a:rPr>
              <a:t>Uniform</a:t>
            </a:r>
          </a:p>
        </p:txBody>
      </p:sp>
    </p:spTree>
    <p:extLst>
      <p:ext uri="{BB962C8B-B14F-4D97-AF65-F5344CB8AC3E}">
        <p14:creationId xmlns:p14="http://schemas.microsoft.com/office/powerpoint/2010/main" val="1079494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9BFDCC-F3CF-A57E-DED0-D12C748FAA55}"/>
              </a:ext>
            </a:extLst>
          </p:cNvPr>
          <p:cNvSpPr>
            <a:spLocks noGrp="1"/>
          </p:cNvSpPr>
          <p:nvPr>
            <p:ph type="sldNum" sz="quarter" idx="12"/>
          </p:nvPr>
        </p:nvSpPr>
        <p:spPr/>
        <p:txBody>
          <a:bodyPr/>
          <a:lstStyle/>
          <a:p>
            <a:fld id="{48F63A3B-78C7-47BE-AE5E-E10140E04643}" type="slidenum">
              <a:rPr lang="en-US" smtClean="0"/>
              <a:pPr/>
              <a:t>31</a:t>
            </a:fld>
            <a:endParaRPr lang="en-US" dirty="0"/>
          </a:p>
        </p:txBody>
      </p:sp>
      <p:pic>
        <p:nvPicPr>
          <p:cNvPr id="18" name="Picture 17">
            <a:extLst>
              <a:ext uri="{FF2B5EF4-FFF2-40B4-BE49-F238E27FC236}">
                <a16:creationId xmlns:a16="http://schemas.microsoft.com/office/drawing/2014/main" id="{0A3F82CB-05E1-60F3-FFB6-F99B8E0F0C9D}"/>
              </a:ext>
            </a:extLst>
          </p:cNvPr>
          <p:cNvPicPr>
            <a:picLocks noChangeAspect="1"/>
          </p:cNvPicPr>
          <p:nvPr/>
        </p:nvPicPr>
        <p:blipFill>
          <a:blip r:embed="rId2"/>
          <a:stretch>
            <a:fillRect/>
          </a:stretch>
        </p:blipFill>
        <p:spPr>
          <a:xfrm>
            <a:off x="3464536" y="0"/>
            <a:ext cx="5262928" cy="6858000"/>
          </a:xfrm>
          <a:prstGeom prst="rect">
            <a:avLst/>
          </a:prstGeom>
        </p:spPr>
      </p:pic>
    </p:spTree>
    <p:extLst>
      <p:ext uri="{BB962C8B-B14F-4D97-AF65-F5344CB8AC3E}">
        <p14:creationId xmlns:p14="http://schemas.microsoft.com/office/powerpoint/2010/main" val="1651776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21A6-56DF-770E-7700-62BD0740C859}"/>
              </a:ext>
            </a:extLst>
          </p:cNvPr>
          <p:cNvSpPr>
            <a:spLocks noGrp="1"/>
          </p:cNvSpPr>
          <p:nvPr>
            <p:ph type="title"/>
          </p:nvPr>
        </p:nvSpPr>
        <p:spPr>
          <a:xfrm>
            <a:off x="713232" y="173736"/>
            <a:ext cx="10671048" cy="768096"/>
          </a:xfrm>
        </p:spPr>
        <p:txBody>
          <a:bodyPr/>
          <a:lstStyle/>
          <a:p>
            <a:r>
              <a:rPr lang="en-US" dirty="0">
                <a:solidFill>
                  <a:schemeClr val="tx2"/>
                </a:solidFill>
              </a:rPr>
              <a:t>Optional School Uniform</a:t>
            </a:r>
          </a:p>
        </p:txBody>
      </p:sp>
      <p:sp>
        <p:nvSpPr>
          <p:cNvPr id="3" name="Slide Number Placeholder 2">
            <a:extLst>
              <a:ext uri="{FF2B5EF4-FFF2-40B4-BE49-F238E27FC236}">
                <a16:creationId xmlns:a16="http://schemas.microsoft.com/office/drawing/2014/main" id="{3C105638-F151-49E1-7573-76AD04D6B3B2}"/>
              </a:ext>
            </a:extLst>
          </p:cNvPr>
          <p:cNvSpPr>
            <a:spLocks noGrp="1"/>
          </p:cNvSpPr>
          <p:nvPr>
            <p:ph type="sldNum" sz="quarter" idx="12"/>
          </p:nvPr>
        </p:nvSpPr>
        <p:spPr>
          <a:xfrm>
            <a:off x="11141964" y="6419275"/>
            <a:ext cx="987552" cy="274320"/>
          </a:xfrm>
        </p:spPr>
        <p:txBody>
          <a:bodyPr/>
          <a:lstStyle/>
          <a:p>
            <a:fld id="{48F63A3B-78C7-47BE-AE5E-E10140E04643}" type="slidenum">
              <a:rPr lang="en-US" smtClean="0"/>
              <a:pPr/>
              <a:t>32</a:t>
            </a:fld>
            <a:endParaRPr lang="en-US" dirty="0"/>
          </a:p>
        </p:txBody>
      </p:sp>
      <p:sp>
        <p:nvSpPr>
          <p:cNvPr id="4" name="Text Placeholder 3">
            <a:extLst>
              <a:ext uri="{FF2B5EF4-FFF2-40B4-BE49-F238E27FC236}">
                <a16:creationId xmlns:a16="http://schemas.microsoft.com/office/drawing/2014/main" id="{B2213480-0161-0C61-4D86-0E2B5698E6E6}"/>
              </a:ext>
            </a:extLst>
          </p:cNvPr>
          <p:cNvSpPr>
            <a:spLocks noGrp="1"/>
          </p:cNvSpPr>
          <p:nvPr>
            <p:ph type="body" idx="1"/>
          </p:nvPr>
        </p:nvSpPr>
        <p:spPr>
          <a:xfrm>
            <a:off x="656315" y="2435289"/>
            <a:ext cx="3328416" cy="3557016"/>
          </a:xfrm>
        </p:spPr>
        <p:txBody>
          <a:bodyPr/>
          <a:lstStyle/>
          <a:p>
            <a:r>
              <a:rPr lang="en-US" dirty="0"/>
              <a:t>Elementary</a:t>
            </a:r>
          </a:p>
        </p:txBody>
      </p:sp>
      <p:pic>
        <p:nvPicPr>
          <p:cNvPr id="16" name="Picture Placeholder 15" descr="A school building with a flag&#10;&#10;Description automatically generated">
            <a:extLst>
              <a:ext uri="{FF2B5EF4-FFF2-40B4-BE49-F238E27FC236}">
                <a16:creationId xmlns:a16="http://schemas.microsoft.com/office/drawing/2014/main" id="{4903371E-3A04-A40B-4C52-D546E0738B91}"/>
              </a:ext>
            </a:extLst>
          </p:cNvPr>
          <p:cNvPicPr>
            <a:picLocks noGrp="1" noChangeAspect="1"/>
          </p:cNvPicPr>
          <p:nvPr>
            <p:ph type="pic" sz="quarter" idx="23"/>
          </p:nvPr>
        </p:nvPicPr>
        <p:blipFill>
          <a:blip r:embed="rId2"/>
          <a:srcRect l="20891" r="20891"/>
          <a:stretch>
            <a:fillRect/>
          </a:stretch>
        </p:blipFill>
        <p:spPr>
          <a:xfrm>
            <a:off x="1854179" y="1950657"/>
            <a:ext cx="932688" cy="932688"/>
          </a:xfrm>
          <a:ln>
            <a:solidFill>
              <a:schemeClr val="accent3"/>
            </a:solidFill>
          </a:ln>
        </p:spPr>
      </p:pic>
      <p:sp>
        <p:nvSpPr>
          <p:cNvPr id="6" name="Text Placeholder 5">
            <a:extLst>
              <a:ext uri="{FF2B5EF4-FFF2-40B4-BE49-F238E27FC236}">
                <a16:creationId xmlns:a16="http://schemas.microsoft.com/office/drawing/2014/main" id="{8BFE91D3-286E-5744-9CC0-E9BDD9955347}"/>
              </a:ext>
            </a:extLst>
          </p:cNvPr>
          <p:cNvSpPr>
            <a:spLocks noGrp="1"/>
          </p:cNvSpPr>
          <p:nvPr>
            <p:ph type="body" sz="quarter" idx="18"/>
          </p:nvPr>
        </p:nvSpPr>
        <p:spPr>
          <a:xfrm>
            <a:off x="935207" y="3642297"/>
            <a:ext cx="2770632" cy="2206752"/>
          </a:xfrm>
        </p:spPr>
        <p:txBody>
          <a:bodyPr/>
          <a:lstStyle/>
          <a:p>
            <a:pPr marL="0" indent="0">
              <a:buNone/>
            </a:pPr>
            <a:r>
              <a:rPr lang="en-US" dirty="0">
                <a:solidFill>
                  <a:schemeClr val="tx1"/>
                </a:solidFill>
                <a:effectLst/>
              </a:rPr>
              <a:t>A school uniform is adopted upon the agreement of the principal and a majority vote of the School Governance Team (GO </a:t>
            </a:r>
            <a:r>
              <a:rPr lang="en-US" spc="-10" dirty="0">
                <a:solidFill>
                  <a:schemeClr val="tx1"/>
                </a:solidFill>
                <a:effectLst/>
              </a:rPr>
              <a:t>Team).</a:t>
            </a:r>
            <a:endParaRPr lang="en-US" dirty="0">
              <a:solidFill>
                <a:schemeClr val="tx1"/>
              </a:solidFill>
              <a:effectLst/>
            </a:endParaRPr>
          </a:p>
          <a:p>
            <a:endParaRPr lang="en-US" dirty="0"/>
          </a:p>
        </p:txBody>
      </p:sp>
      <p:sp>
        <p:nvSpPr>
          <p:cNvPr id="7" name="Text Placeholder 6">
            <a:extLst>
              <a:ext uri="{FF2B5EF4-FFF2-40B4-BE49-F238E27FC236}">
                <a16:creationId xmlns:a16="http://schemas.microsoft.com/office/drawing/2014/main" id="{B9A735E9-F36C-8856-1F79-12C7C7738B5E}"/>
              </a:ext>
            </a:extLst>
          </p:cNvPr>
          <p:cNvSpPr>
            <a:spLocks noGrp="1"/>
          </p:cNvSpPr>
          <p:nvPr>
            <p:ph type="body" sz="quarter" idx="15"/>
          </p:nvPr>
        </p:nvSpPr>
        <p:spPr>
          <a:xfrm>
            <a:off x="4387067" y="2435289"/>
            <a:ext cx="3328416" cy="3557016"/>
          </a:xfrm>
        </p:spPr>
        <p:txBody>
          <a:bodyPr/>
          <a:lstStyle/>
          <a:p>
            <a:r>
              <a:rPr lang="en-US" dirty="0"/>
              <a:t>Middle</a:t>
            </a:r>
          </a:p>
        </p:txBody>
      </p:sp>
      <p:pic>
        <p:nvPicPr>
          <p:cNvPr id="18" name="Picture Placeholder 17" descr="A group of children walking into a school&#10;&#10;Description automatically generated">
            <a:extLst>
              <a:ext uri="{FF2B5EF4-FFF2-40B4-BE49-F238E27FC236}">
                <a16:creationId xmlns:a16="http://schemas.microsoft.com/office/drawing/2014/main" id="{4AD3BCA5-6130-F87F-B0DE-B94E4C16C60E}"/>
              </a:ext>
            </a:extLst>
          </p:cNvPr>
          <p:cNvPicPr>
            <a:picLocks noGrp="1" noChangeAspect="1"/>
          </p:cNvPicPr>
          <p:nvPr>
            <p:ph type="pic" sz="quarter" idx="25"/>
          </p:nvPr>
        </p:nvPicPr>
        <p:blipFill>
          <a:blip r:embed="rId3"/>
          <a:srcRect t="10938" b="10938"/>
          <a:stretch>
            <a:fillRect/>
          </a:stretch>
        </p:blipFill>
        <p:spPr>
          <a:xfrm>
            <a:off x="5584931" y="1950657"/>
            <a:ext cx="932688" cy="932688"/>
          </a:xfrm>
          <a:ln>
            <a:solidFill>
              <a:schemeClr val="accent1">
                <a:lumMod val="75000"/>
              </a:schemeClr>
            </a:solidFill>
          </a:ln>
        </p:spPr>
      </p:pic>
      <p:sp>
        <p:nvSpPr>
          <p:cNvPr id="9" name="Text Placeholder 8">
            <a:extLst>
              <a:ext uri="{FF2B5EF4-FFF2-40B4-BE49-F238E27FC236}">
                <a16:creationId xmlns:a16="http://schemas.microsoft.com/office/drawing/2014/main" id="{4437B749-425E-05E3-141D-EDD70C2C079B}"/>
              </a:ext>
            </a:extLst>
          </p:cNvPr>
          <p:cNvSpPr>
            <a:spLocks noGrp="1"/>
          </p:cNvSpPr>
          <p:nvPr>
            <p:ph type="body" sz="quarter" idx="21"/>
          </p:nvPr>
        </p:nvSpPr>
        <p:spPr>
          <a:xfrm>
            <a:off x="4665959" y="3642297"/>
            <a:ext cx="2770632" cy="2206752"/>
          </a:xfrm>
        </p:spPr>
        <p:txBody>
          <a:bodyPr/>
          <a:lstStyle/>
          <a:p>
            <a:pPr marL="0" indent="0">
              <a:buNone/>
            </a:pPr>
            <a:r>
              <a:rPr lang="en-US" dirty="0">
                <a:solidFill>
                  <a:schemeClr val="tx1"/>
                </a:solidFill>
                <a:effectLst/>
              </a:rPr>
              <a:t>School uniforms are adopted upon the agreement of the principal, GO Team and the elected student government. If the school does not have an elected student government, then a majority vote must be secured from the student body to adopt a school uniform.</a:t>
            </a:r>
          </a:p>
          <a:p>
            <a:endParaRPr lang="en-US" dirty="0"/>
          </a:p>
        </p:txBody>
      </p:sp>
      <p:sp>
        <p:nvSpPr>
          <p:cNvPr id="10" name="Text Placeholder 9">
            <a:extLst>
              <a:ext uri="{FF2B5EF4-FFF2-40B4-BE49-F238E27FC236}">
                <a16:creationId xmlns:a16="http://schemas.microsoft.com/office/drawing/2014/main" id="{9B364895-FBB9-832F-FE9F-FA0C8E4C9C87}"/>
              </a:ext>
            </a:extLst>
          </p:cNvPr>
          <p:cNvSpPr>
            <a:spLocks noGrp="1"/>
          </p:cNvSpPr>
          <p:nvPr>
            <p:ph type="body" sz="quarter" idx="17"/>
          </p:nvPr>
        </p:nvSpPr>
        <p:spPr>
          <a:xfrm>
            <a:off x="8035523" y="2435289"/>
            <a:ext cx="3328416" cy="3557016"/>
          </a:xfrm>
        </p:spPr>
        <p:txBody>
          <a:bodyPr/>
          <a:lstStyle/>
          <a:p>
            <a:r>
              <a:rPr lang="en-US" dirty="0"/>
              <a:t>High</a:t>
            </a:r>
          </a:p>
        </p:txBody>
      </p:sp>
      <p:pic>
        <p:nvPicPr>
          <p:cNvPr id="20" name="Picture Placeholder 19">
            <a:extLst>
              <a:ext uri="{FF2B5EF4-FFF2-40B4-BE49-F238E27FC236}">
                <a16:creationId xmlns:a16="http://schemas.microsoft.com/office/drawing/2014/main" id="{E439337F-0A28-F49B-C404-195582CC5ED1}"/>
              </a:ext>
            </a:extLst>
          </p:cNvPr>
          <p:cNvPicPr>
            <a:picLocks noGrp="1" noChangeAspect="1"/>
          </p:cNvPicPr>
          <p:nvPr>
            <p:ph type="pic" sz="quarter" idx="24"/>
          </p:nvPr>
        </p:nvPicPr>
        <p:blipFill>
          <a:blip r:embed="rId4"/>
          <a:srcRect/>
          <a:stretch/>
        </p:blipFill>
        <p:spPr>
          <a:xfrm>
            <a:off x="9233387" y="1968945"/>
            <a:ext cx="932688" cy="932688"/>
          </a:xfrm>
          <a:ln>
            <a:solidFill>
              <a:schemeClr val="accent4"/>
            </a:solidFill>
          </a:ln>
        </p:spPr>
      </p:pic>
      <p:sp>
        <p:nvSpPr>
          <p:cNvPr id="12" name="Text Placeholder 11">
            <a:extLst>
              <a:ext uri="{FF2B5EF4-FFF2-40B4-BE49-F238E27FC236}">
                <a16:creationId xmlns:a16="http://schemas.microsoft.com/office/drawing/2014/main" id="{29A69A7B-1F93-CF7F-D5F3-0EB73861ADBC}"/>
              </a:ext>
            </a:extLst>
          </p:cNvPr>
          <p:cNvSpPr>
            <a:spLocks noGrp="1"/>
          </p:cNvSpPr>
          <p:nvPr>
            <p:ph type="body" sz="quarter" idx="22"/>
          </p:nvPr>
        </p:nvSpPr>
        <p:spPr>
          <a:xfrm>
            <a:off x="8314415" y="3642297"/>
            <a:ext cx="2770632" cy="2206752"/>
          </a:xfrm>
        </p:spPr>
        <p:txBody>
          <a:bodyPr/>
          <a:lstStyle/>
          <a:p>
            <a:pPr marL="0" indent="0">
              <a:buNone/>
            </a:pPr>
            <a:r>
              <a:rPr lang="en-US" dirty="0">
                <a:solidFill>
                  <a:schemeClr val="tx1"/>
                </a:solidFill>
                <a:effectLst/>
              </a:rPr>
              <a:t>School uniforms are adopted upon the agreement of the principal, GO Team and the elected student government. If the school does not have an elected student government, then a majority vote must be secured from the student body to adopt a school uniform.</a:t>
            </a:r>
          </a:p>
          <a:p>
            <a:endParaRPr lang="en-US" dirty="0"/>
          </a:p>
        </p:txBody>
      </p:sp>
      <p:sp>
        <p:nvSpPr>
          <p:cNvPr id="14" name="TextBox 13">
            <a:extLst>
              <a:ext uri="{FF2B5EF4-FFF2-40B4-BE49-F238E27FC236}">
                <a16:creationId xmlns:a16="http://schemas.microsoft.com/office/drawing/2014/main" id="{F8429688-D7E4-60BB-FA7C-9FCC307945B0}"/>
              </a:ext>
            </a:extLst>
          </p:cNvPr>
          <p:cNvSpPr txBox="1"/>
          <p:nvPr/>
        </p:nvSpPr>
        <p:spPr>
          <a:xfrm>
            <a:off x="692891" y="960703"/>
            <a:ext cx="10671048" cy="1200329"/>
          </a:xfrm>
          <a:prstGeom prst="rect">
            <a:avLst/>
          </a:prstGeom>
          <a:noFill/>
        </p:spPr>
        <p:txBody>
          <a:bodyPr wrap="square" lIns="91440" tIns="45720" rIns="91440" bIns="45720" rtlCol="0" anchor="t">
            <a:spAutoFit/>
          </a:bodyPr>
          <a:lstStyle/>
          <a:p>
            <a:r>
              <a:rPr lang="en-US" dirty="0"/>
              <a:t>In the 2023-2024 school year, the APS Board of Education updated the </a:t>
            </a:r>
            <a:r>
              <a:rPr lang="en-US" dirty="0">
                <a:hlinkClick r:id="rId5"/>
              </a:rPr>
              <a:t>district’s dress code policy</a:t>
            </a:r>
            <a:r>
              <a:rPr lang="en-US" dirty="0"/>
              <a:t>.  As part of the update, starting with the 2025-2026 school year if a school wishes to </a:t>
            </a:r>
            <a:r>
              <a:rPr lang="en-US" b="1" dirty="0">
                <a:highlight>
                  <a:srgbClr val="FFFF00"/>
                </a:highlight>
              </a:rPr>
              <a:t>maintain or explore implementing</a:t>
            </a:r>
            <a:r>
              <a:rPr lang="en-US" dirty="0"/>
              <a:t> an optional school uniform, it </a:t>
            </a:r>
            <a:r>
              <a:rPr lang="en-US" b="1" dirty="0"/>
              <a:t>must</a:t>
            </a:r>
            <a:r>
              <a:rPr lang="en-US" dirty="0"/>
              <a:t> go through an engagement process and have a vote as outlined below:</a:t>
            </a:r>
          </a:p>
          <a:p>
            <a:endParaRPr lang="en-US" dirty="0"/>
          </a:p>
        </p:txBody>
      </p:sp>
      <p:sp>
        <p:nvSpPr>
          <p:cNvPr id="5" name="TextBox 4">
            <a:extLst>
              <a:ext uri="{FF2B5EF4-FFF2-40B4-BE49-F238E27FC236}">
                <a16:creationId xmlns:a16="http://schemas.microsoft.com/office/drawing/2014/main" id="{026E1EAE-E880-CFFE-7FD8-DC36F9119ECF}"/>
              </a:ext>
            </a:extLst>
          </p:cNvPr>
          <p:cNvSpPr txBox="1"/>
          <p:nvPr/>
        </p:nvSpPr>
        <p:spPr>
          <a:xfrm>
            <a:off x="656315" y="6232849"/>
            <a:ext cx="10707624" cy="338554"/>
          </a:xfrm>
          <a:prstGeom prst="rect">
            <a:avLst/>
          </a:prstGeom>
          <a:solidFill>
            <a:schemeClr val="accent3"/>
          </a:solidFill>
          <a:ln w="19050">
            <a:solidFill>
              <a:schemeClr val="accent6"/>
            </a:solidFill>
          </a:ln>
        </p:spPr>
        <p:txBody>
          <a:bodyPr wrap="square" rtlCol="0">
            <a:spAutoFit/>
          </a:bodyPr>
          <a:lstStyle/>
          <a:p>
            <a:r>
              <a:rPr lang="en-US" sz="1600" b="1" dirty="0"/>
              <a:t>If your school currently has a school uniform and wishes to continue it, you must go through this process!</a:t>
            </a:r>
          </a:p>
        </p:txBody>
      </p:sp>
    </p:spTree>
    <p:extLst>
      <p:ext uri="{BB962C8B-B14F-4D97-AF65-F5344CB8AC3E}">
        <p14:creationId xmlns:p14="http://schemas.microsoft.com/office/powerpoint/2010/main" val="1117214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9BFDCC-F3CF-A57E-DED0-D12C748FAA55}"/>
              </a:ext>
            </a:extLst>
          </p:cNvPr>
          <p:cNvSpPr>
            <a:spLocks noGrp="1"/>
          </p:cNvSpPr>
          <p:nvPr>
            <p:ph type="sldNum" sz="quarter" idx="12"/>
          </p:nvPr>
        </p:nvSpPr>
        <p:spPr/>
        <p:txBody>
          <a:bodyPr/>
          <a:lstStyle/>
          <a:p>
            <a:fld id="{48F63A3B-78C7-47BE-AE5E-E10140E04643}" type="slidenum">
              <a:rPr lang="en-US" smtClean="0"/>
              <a:pPr/>
              <a:t>33</a:t>
            </a:fld>
            <a:endParaRPr lang="en-US" dirty="0"/>
          </a:p>
        </p:txBody>
      </p:sp>
      <p:pic>
        <p:nvPicPr>
          <p:cNvPr id="14" name="Picture 13">
            <a:extLst>
              <a:ext uri="{FF2B5EF4-FFF2-40B4-BE49-F238E27FC236}">
                <a16:creationId xmlns:a16="http://schemas.microsoft.com/office/drawing/2014/main" id="{08E93CAC-FD06-1C33-8E2F-1BCCC8B7D2FE}"/>
              </a:ext>
            </a:extLst>
          </p:cNvPr>
          <p:cNvPicPr>
            <a:picLocks noChangeAspect="1"/>
          </p:cNvPicPr>
          <p:nvPr/>
        </p:nvPicPr>
        <p:blipFill>
          <a:blip r:embed="rId2"/>
          <a:stretch>
            <a:fillRect/>
          </a:stretch>
        </p:blipFill>
        <p:spPr>
          <a:xfrm>
            <a:off x="0" y="0"/>
            <a:ext cx="5395170" cy="6858000"/>
          </a:xfrm>
          <a:prstGeom prst="rect">
            <a:avLst/>
          </a:prstGeom>
        </p:spPr>
      </p:pic>
      <p:pic>
        <p:nvPicPr>
          <p:cNvPr id="16" name="Picture 15">
            <a:extLst>
              <a:ext uri="{FF2B5EF4-FFF2-40B4-BE49-F238E27FC236}">
                <a16:creationId xmlns:a16="http://schemas.microsoft.com/office/drawing/2014/main" id="{6ABCEC2E-F627-7B9D-2A18-B4D22C834A1C}"/>
              </a:ext>
            </a:extLst>
          </p:cNvPr>
          <p:cNvPicPr>
            <a:picLocks noChangeAspect="1"/>
          </p:cNvPicPr>
          <p:nvPr/>
        </p:nvPicPr>
        <p:blipFill>
          <a:blip r:embed="rId3"/>
          <a:stretch>
            <a:fillRect/>
          </a:stretch>
        </p:blipFill>
        <p:spPr>
          <a:xfrm>
            <a:off x="6096000" y="0"/>
            <a:ext cx="5446758" cy="6858000"/>
          </a:xfrm>
          <a:prstGeom prst="rect">
            <a:avLst/>
          </a:prstGeom>
        </p:spPr>
      </p:pic>
    </p:spTree>
    <p:extLst>
      <p:ext uri="{BB962C8B-B14F-4D97-AF65-F5344CB8AC3E}">
        <p14:creationId xmlns:p14="http://schemas.microsoft.com/office/powerpoint/2010/main" val="317967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4746-EA16-E9AC-D5CD-8653B392345F}"/>
              </a:ext>
            </a:extLst>
          </p:cNvPr>
          <p:cNvSpPr>
            <a:spLocks noGrp="1"/>
          </p:cNvSpPr>
          <p:nvPr>
            <p:ph type="title"/>
          </p:nvPr>
        </p:nvSpPr>
        <p:spPr>
          <a:xfrm>
            <a:off x="3424335" y="59509"/>
            <a:ext cx="8767665" cy="1536026"/>
          </a:xfrm>
        </p:spPr>
        <p:txBody>
          <a:bodyPr wrap="none" anchor="t">
            <a:noAutofit/>
          </a:bodyPr>
          <a:lstStyle/>
          <a:p>
            <a:pPr algn="ctr">
              <a:lnSpc>
                <a:spcPct val="90000"/>
              </a:lnSpc>
            </a:pPr>
            <a:r>
              <a:rPr lang="en-US" sz="4000" dirty="0">
                <a:solidFill>
                  <a:schemeClr val="accent4"/>
                </a:solidFill>
              </a:rPr>
              <a:t>ABOE Policy JCDB</a:t>
            </a:r>
            <a:br>
              <a:rPr lang="en-US" sz="4000" dirty="0">
                <a:solidFill>
                  <a:schemeClr val="accent4"/>
                </a:solidFill>
              </a:rPr>
            </a:br>
            <a:r>
              <a:rPr lang="en-US" sz="4000" dirty="0">
                <a:solidFill>
                  <a:schemeClr val="accent4"/>
                </a:solidFill>
              </a:rPr>
              <a:t>Student Dress Code</a:t>
            </a:r>
            <a:br>
              <a:rPr lang="en-US" sz="4000" dirty="0">
                <a:solidFill>
                  <a:schemeClr val="accent4"/>
                </a:solidFill>
              </a:rPr>
            </a:br>
            <a:r>
              <a:rPr lang="en-US" sz="1400" b="0" i="1" dirty="0">
                <a:solidFill>
                  <a:schemeClr val="tx1"/>
                </a:solidFill>
                <a:latin typeface="Arial" panose="020B0604020202020204" pitchFamily="34" charset="0"/>
                <a:cs typeface="Arial" panose="020B0604020202020204" pitchFamily="34" charset="0"/>
              </a:rPr>
              <a:t>(</a:t>
            </a:r>
            <a:r>
              <a:rPr lang="en-US" sz="1400" b="0" i="1" cap="none" dirty="0">
                <a:solidFill>
                  <a:schemeClr val="tx1"/>
                </a:solidFill>
                <a:latin typeface="Arial" panose="020B0604020202020204" pitchFamily="34" charset="0"/>
                <a:cs typeface="Arial" panose="020B0604020202020204" pitchFamily="34" charset="0"/>
              </a:rPr>
              <a:t>Last Revised, 06/03/2024</a:t>
            </a:r>
            <a:r>
              <a:rPr lang="en-US" sz="1400" b="0" i="1" dirty="0">
                <a:solidFill>
                  <a:schemeClr val="tx1"/>
                </a:solidFill>
                <a:latin typeface="Arial" panose="020B0604020202020204" pitchFamily="34" charset="0"/>
                <a:cs typeface="Arial" panose="020B0604020202020204" pitchFamily="34" charset="0"/>
              </a:rPr>
              <a:t>)</a:t>
            </a:r>
          </a:p>
        </p:txBody>
      </p:sp>
      <p:sp>
        <p:nvSpPr>
          <p:cNvPr id="9" name="Text Placeholder 2">
            <a:extLst>
              <a:ext uri="{FF2B5EF4-FFF2-40B4-BE49-F238E27FC236}">
                <a16:creationId xmlns:a16="http://schemas.microsoft.com/office/drawing/2014/main" id="{5DE50540-D15D-08FA-913B-2C5FC666F157}"/>
              </a:ext>
            </a:extLst>
          </p:cNvPr>
          <p:cNvSpPr>
            <a:spLocks noGrp="1"/>
          </p:cNvSpPr>
          <p:nvPr>
            <p:ph type="body" idx="1"/>
          </p:nvPr>
        </p:nvSpPr>
        <p:spPr>
          <a:xfrm>
            <a:off x="3657020" y="2023349"/>
            <a:ext cx="3822192" cy="521107"/>
          </a:xfrm>
        </p:spPr>
        <p:txBody>
          <a:bodyPr/>
          <a:lstStyle/>
          <a:p>
            <a:pPr algn="ctr"/>
            <a:r>
              <a:rPr lang="en-US" sz="3200" u="sng" dirty="0"/>
              <a:t>Requirements</a:t>
            </a:r>
          </a:p>
        </p:txBody>
      </p:sp>
      <p:sp>
        <p:nvSpPr>
          <p:cNvPr id="3" name="Content Placeholder 2">
            <a:extLst>
              <a:ext uri="{FF2B5EF4-FFF2-40B4-BE49-F238E27FC236}">
                <a16:creationId xmlns:a16="http://schemas.microsoft.com/office/drawing/2014/main" id="{B4EE6BBE-A18C-528A-5514-5C09534F9627}"/>
              </a:ext>
            </a:extLst>
          </p:cNvPr>
          <p:cNvSpPr>
            <a:spLocks noGrp="1"/>
          </p:cNvSpPr>
          <p:nvPr>
            <p:ph sz="half" idx="2"/>
          </p:nvPr>
        </p:nvSpPr>
        <p:spPr>
          <a:xfrm>
            <a:off x="3657020" y="2736526"/>
            <a:ext cx="3822192" cy="3174080"/>
          </a:xfrm>
          <a:ln>
            <a:solidFill>
              <a:schemeClr val="bg2">
                <a:lumMod val="75000"/>
              </a:schemeClr>
            </a:solidFill>
          </a:ln>
        </p:spPr>
        <p:txBody>
          <a:bodyPr>
            <a:noAutofit/>
          </a:bodyPr>
          <a:lstStyle/>
          <a:p>
            <a:pPr marL="457200" indent="-457200">
              <a:lnSpc>
                <a:spcPct val="110000"/>
              </a:lnSpc>
              <a:spcBef>
                <a:spcPts val="0"/>
              </a:spcBef>
              <a:spcAft>
                <a:spcPts val="1200"/>
              </a:spcAft>
              <a:buFont typeface="Arial" panose="020B0604020202020204" pitchFamily="34" charset="0"/>
              <a:buAutoNum type="arabicPeriod"/>
            </a:pPr>
            <a:r>
              <a:rPr lang="en-US" sz="2000" dirty="0"/>
              <a:t>A top of non-see through fabric</a:t>
            </a:r>
          </a:p>
          <a:p>
            <a:pPr marL="457200" indent="-457200">
              <a:lnSpc>
                <a:spcPct val="110000"/>
              </a:lnSpc>
              <a:spcBef>
                <a:spcPts val="0"/>
              </a:spcBef>
              <a:spcAft>
                <a:spcPts val="1200"/>
              </a:spcAft>
              <a:buFont typeface="Arial" panose="020B0604020202020204" pitchFamily="34" charset="0"/>
              <a:buAutoNum type="arabicPeriod"/>
            </a:pPr>
            <a:r>
              <a:rPr lang="en-US" sz="2000" dirty="0"/>
              <a:t>A bottom of non-see through fabric</a:t>
            </a:r>
          </a:p>
          <a:p>
            <a:pPr marL="457200" indent="-457200">
              <a:lnSpc>
                <a:spcPct val="110000"/>
              </a:lnSpc>
              <a:spcBef>
                <a:spcPts val="0"/>
              </a:spcBef>
              <a:spcAft>
                <a:spcPts val="1200"/>
              </a:spcAft>
              <a:buFont typeface="Arial" panose="020B0604020202020204" pitchFamily="34" charset="0"/>
              <a:buAutoNum type="arabicPeriod"/>
            </a:pPr>
            <a:r>
              <a:rPr lang="en-US" sz="2000" dirty="0"/>
              <a:t>Shoes</a:t>
            </a:r>
          </a:p>
          <a:p>
            <a:pPr marL="457200" indent="-457200">
              <a:lnSpc>
                <a:spcPct val="110000"/>
              </a:lnSpc>
              <a:spcBef>
                <a:spcPts val="0"/>
              </a:spcBef>
              <a:spcAft>
                <a:spcPts val="1200"/>
              </a:spcAft>
              <a:buFont typeface="Arial" panose="020B0604020202020204" pitchFamily="34" charset="0"/>
              <a:buAutoNum type="arabicPeriod"/>
            </a:pPr>
            <a:r>
              <a:rPr lang="en-US" sz="2000" dirty="0"/>
              <a:t>Undergarments that are not visible</a:t>
            </a:r>
          </a:p>
        </p:txBody>
      </p:sp>
      <p:sp>
        <p:nvSpPr>
          <p:cNvPr id="4" name="Content Placeholder 3">
            <a:extLst>
              <a:ext uri="{FF2B5EF4-FFF2-40B4-BE49-F238E27FC236}">
                <a16:creationId xmlns:a16="http://schemas.microsoft.com/office/drawing/2014/main" id="{1A6D0DB8-8B95-9EA1-1DBB-7FCDA62E5CBD}"/>
              </a:ext>
            </a:extLst>
          </p:cNvPr>
          <p:cNvSpPr>
            <a:spLocks noGrp="1"/>
          </p:cNvSpPr>
          <p:nvPr>
            <p:ph sz="quarter" idx="4"/>
          </p:nvPr>
        </p:nvSpPr>
        <p:spPr>
          <a:xfrm>
            <a:off x="8165104" y="2668262"/>
            <a:ext cx="3741928" cy="3684588"/>
          </a:xfrm>
          <a:ln>
            <a:solidFill>
              <a:schemeClr val="bg2">
                <a:lumMod val="75000"/>
              </a:schemeClr>
            </a:solidFill>
          </a:ln>
        </p:spPr>
        <p:txBody>
          <a:bodyPr>
            <a:noAutofit/>
          </a:bodyPr>
          <a:lstStyle/>
          <a:p>
            <a:pPr marL="457200" indent="-457200">
              <a:spcBef>
                <a:spcPts val="0"/>
              </a:spcBef>
              <a:spcAft>
                <a:spcPts val="1200"/>
              </a:spcAft>
              <a:buAutoNum type="arabicPeriod"/>
            </a:pPr>
            <a:r>
              <a:rPr lang="en-US" sz="2000" dirty="0"/>
              <a:t>No words or symbols that are gang-related, sexually suggestive, obscene or promote illegal behavior</a:t>
            </a:r>
          </a:p>
          <a:p>
            <a:pPr marL="457200" indent="-457200">
              <a:spcBef>
                <a:spcPts val="0"/>
              </a:spcBef>
              <a:spcAft>
                <a:spcPts val="1200"/>
              </a:spcAft>
              <a:buAutoNum type="arabicPeriod"/>
            </a:pPr>
            <a:r>
              <a:rPr lang="en-US" sz="2000" dirty="0"/>
              <a:t>Nothing associated with alcohol, illegal drugs or tobacco</a:t>
            </a:r>
          </a:p>
          <a:p>
            <a:pPr marL="457200" indent="-457200">
              <a:spcBef>
                <a:spcPts val="0"/>
              </a:spcBef>
              <a:spcAft>
                <a:spcPts val="1200"/>
              </a:spcAft>
              <a:buAutoNum type="arabicPeriod"/>
            </a:pPr>
            <a:r>
              <a:rPr lang="en-US" sz="2000" dirty="0"/>
              <a:t>No flip-flops, athletic slides or footwear that doesn’t support the front and back of the foot</a:t>
            </a:r>
          </a:p>
        </p:txBody>
      </p:sp>
      <p:sp>
        <p:nvSpPr>
          <p:cNvPr id="13" name="Slide Number Placeholder 6">
            <a:extLst>
              <a:ext uri="{FF2B5EF4-FFF2-40B4-BE49-F238E27FC236}">
                <a16:creationId xmlns:a16="http://schemas.microsoft.com/office/drawing/2014/main" id="{BE968DF5-1809-9003-8FEB-00E655E5B7C4}"/>
              </a:ext>
            </a:extLst>
          </p:cNvPr>
          <p:cNvSpPr>
            <a:spLocks noGrp="1"/>
          </p:cNvSpPr>
          <p:nvPr>
            <p:ph type="sldNum" sz="quarter" idx="12"/>
          </p:nvPr>
        </p:nvSpPr>
        <p:spPr>
          <a:xfrm>
            <a:off x="11062187" y="6405309"/>
            <a:ext cx="987552" cy="274320"/>
          </a:xfrm>
        </p:spPr>
        <p:txBody>
          <a:bodyPr/>
          <a:lstStyle/>
          <a:p>
            <a:pPr>
              <a:spcAft>
                <a:spcPts val="600"/>
              </a:spcAft>
            </a:pPr>
            <a:fld id="{AEC10A0C-BB77-FD4A-8FA4-D4334D01E3A4}" type="slidenum">
              <a:rPr lang="en-US" smtClean="0"/>
              <a:pPr>
                <a:spcAft>
                  <a:spcPts val="600"/>
                </a:spcAft>
              </a:pPr>
              <a:t>34</a:t>
            </a:fld>
            <a:endParaRPr lang="en-US" dirty="0"/>
          </a:p>
        </p:txBody>
      </p:sp>
      <p:sp>
        <p:nvSpPr>
          <p:cNvPr id="5" name="Text Placeholder 2">
            <a:extLst>
              <a:ext uri="{FF2B5EF4-FFF2-40B4-BE49-F238E27FC236}">
                <a16:creationId xmlns:a16="http://schemas.microsoft.com/office/drawing/2014/main" id="{12D32B54-09C6-125A-EB2A-DB5FD9C6EE9F}"/>
              </a:ext>
            </a:extLst>
          </p:cNvPr>
          <p:cNvSpPr txBox="1">
            <a:spLocks/>
          </p:cNvSpPr>
          <p:nvPr/>
        </p:nvSpPr>
        <p:spPr>
          <a:xfrm>
            <a:off x="8227547" y="1982755"/>
            <a:ext cx="3822192" cy="521106"/>
          </a:xfrm>
          <a:prstGeom prst="rect">
            <a:avLst/>
          </a:prstGeom>
        </p:spPr>
        <p:txBody>
          <a:bodyPr vert="horz" lIns="91440" tIns="45720" rIns="91440" bIns="45720" rtlCol="0" anchor="t">
            <a:noAutofit/>
          </a:bodyPr>
          <a:lstStyle>
            <a:lvl1pPr marL="0" indent="0" algn="l" defTabSz="685800" rtl="0" eaLnBrk="1" latinLnBrk="0" hangingPunct="1">
              <a:lnSpc>
                <a:spcPct val="100000"/>
              </a:lnSpc>
              <a:spcBef>
                <a:spcPts val="0"/>
              </a:spcBef>
              <a:buFont typeface="Arial" panose="020B0604020202020204" pitchFamily="34" charset="0"/>
              <a:buNone/>
              <a:defRPr sz="1350" b="1" kern="1200" cap="all" baseline="0">
                <a:solidFill>
                  <a:schemeClr val="accent6"/>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270"/>
              </a:spcBef>
              <a:buFont typeface="Arial" panose="020B0604020202020204" pitchFamily="34" charset="0"/>
              <a:buNone/>
              <a:defRPr sz="1500" b="1" kern="1200">
                <a:solidFill>
                  <a:schemeClr val="accent6"/>
                </a:solidFill>
                <a:latin typeface="+mn-lt"/>
                <a:ea typeface="+mn-ea"/>
                <a:cs typeface="+mn-cs"/>
              </a:defRPr>
            </a:lvl2pPr>
            <a:lvl3pPr marL="685800" indent="0" algn="l" defTabSz="685800" rtl="0" eaLnBrk="1" latinLnBrk="0" hangingPunct="1">
              <a:lnSpc>
                <a:spcPct val="100000"/>
              </a:lnSpc>
              <a:spcBef>
                <a:spcPts val="270"/>
              </a:spcBef>
              <a:buFont typeface="Arial" panose="020B0604020202020204" pitchFamily="34" charset="0"/>
              <a:buNone/>
              <a:defRPr sz="1350" b="1" kern="1200">
                <a:solidFill>
                  <a:schemeClr val="accent6"/>
                </a:solidFill>
                <a:latin typeface="+mn-lt"/>
                <a:ea typeface="+mn-ea"/>
                <a:cs typeface="+mn-cs"/>
              </a:defRPr>
            </a:lvl3pPr>
            <a:lvl4pPr marL="1028700" indent="0" algn="l" defTabSz="685800" rtl="0" eaLnBrk="1" latinLnBrk="0" hangingPunct="1">
              <a:lnSpc>
                <a:spcPct val="100000"/>
              </a:lnSpc>
              <a:spcBef>
                <a:spcPts val="270"/>
              </a:spcBef>
              <a:buFont typeface="Arial" panose="020B0604020202020204" pitchFamily="34" charset="0"/>
              <a:buNone/>
              <a:defRPr sz="1200" b="1" kern="1200">
                <a:solidFill>
                  <a:schemeClr val="accent6"/>
                </a:solidFill>
                <a:latin typeface="+mn-lt"/>
                <a:ea typeface="+mn-ea"/>
                <a:cs typeface="+mn-cs"/>
              </a:defRPr>
            </a:lvl4pPr>
            <a:lvl5pPr marL="1371600" indent="0" algn="l" defTabSz="685800" rtl="0" eaLnBrk="1" latinLnBrk="0" hangingPunct="1">
              <a:lnSpc>
                <a:spcPct val="100000"/>
              </a:lnSpc>
              <a:spcBef>
                <a:spcPts val="270"/>
              </a:spcBef>
              <a:buFont typeface="Arial" panose="020B0604020202020204" pitchFamily="34" charset="0"/>
              <a:buNone/>
              <a:defRPr sz="1200" b="1" kern="1200">
                <a:solidFill>
                  <a:schemeClr val="accent6"/>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u="sng" dirty="0"/>
              <a:t>Restrictions</a:t>
            </a:r>
          </a:p>
        </p:txBody>
      </p:sp>
      <p:sp>
        <p:nvSpPr>
          <p:cNvPr id="6" name="TextBox 5">
            <a:extLst>
              <a:ext uri="{FF2B5EF4-FFF2-40B4-BE49-F238E27FC236}">
                <a16:creationId xmlns:a16="http://schemas.microsoft.com/office/drawing/2014/main" id="{B1C6FDE7-C98E-E167-C793-D9F1FB652FFC}"/>
              </a:ext>
            </a:extLst>
          </p:cNvPr>
          <p:cNvSpPr txBox="1"/>
          <p:nvPr/>
        </p:nvSpPr>
        <p:spPr>
          <a:xfrm>
            <a:off x="3428254" y="1449022"/>
            <a:ext cx="8763746" cy="369332"/>
          </a:xfrm>
          <a:prstGeom prst="rect">
            <a:avLst/>
          </a:prstGeom>
          <a:noFill/>
        </p:spPr>
        <p:txBody>
          <a:bodyPr wrap="square" rtlCol="0">
            <a:spAutoFit/>
          </a:bodyPr>
          <a:lstStyle/>
          <a:p>
            <a:pPr algn="ctr"/>
            <a:r>
              <a:rPr lang="en-US" dirty="0">
                <a:hlinkClick r:id="rId2"/>
              </a:rPr>
              <a:t>http://tinyAPS.com/?APSDressCodePolicy</a:t>
            </a:r>
            <a:endParaRPr lang="en-US" dirty="0"/>
          </a:p>
        </p:txBody>
      </p:sp>
    </p:spTree>
    <p:extLst>
      <p:ext uri="{BB962C8B-B14F-4D97-AF65-F5344CB8AC3E}">
        <p14:creationId xmlns:p14="http://schemas.microsoft.com/office/powerpoint/2010/main" val="1907379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9947-9360-AF0D-98EF-7E0FEFC76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C782E-0451-75BD-6CCE-5372C7ACBC5D}"/>
              </a:ext>
            </a:extLst>
          </p:cNvPr>
          <p:cNvSpPr>
            <a:spLocks noGrp="1"/>
          </p:cNvSpPr>
          <p:nvPr>
            <p:ph type="title"/>
          </p:nvPr>
        </p:nvSpPr>
        <p:spPr>
          <a:xfrm>
            <a:off x="1426091" y="152994"/>
            <a:ext cx="10671048" cy="768096"/>
          </a:xfrm>
        </p:spPr>
        <p:txBody>
          <a:bodyPr anchor="t">
            <a:normAutofit/>
          </a:bodyPr>
          <a:lstStyle/>
          <a:p>
            <a:r>
              <a:rPr lang="en-US" dirty="0"/>
              <a:t>School-specific Dress Codes</a:t>
            </a:r>
          </a:p>
        </p:txBody>
      </p:sp>
      <p:sp>
        <p:nvSpPr>
          <p:cNvPr id="10" name="Slide Number Placeholder 4">
            <a:extLst>
              <a:ext uri="{FF2B5EF4-FFF2-40B4-BE49-F238E27FC236}">
                <a16:creationId xmlns:a16="http://schemas.microsoft.com/office/drawing/2014/main" id="{87140FDA-2296-F55E-1861-BF1FA42AADF0}"/>
              </a:ext>
            </a:extLst>
          </p:cNvPr>
          <p:cNvSpPr>
            <a:spLocks noGrp="1"/>
          </p:cNvSpPr>
          <p:nvPr>
            <p:ph type="sldNum" sz="quarter" idx="12"/>
          </p:nvPr>
        </p:nvSpPr>
        <p:spPr>
          <a:xfrm>
            <a:off x="11204448" y="6430686"/>
            <a:ext cx="987552" cy="274320"/>
          </a:xfrm>
        </p:spPr>
        <p:txBody>
          <a:bodyPr anchor="ctr">
            <a:normAutofit/>
          </a:bodyPr>
          <a:lstStyle/>
          <a:p>
            <a:pPr>
              <a:spcAft>
                <a:spcPts val="600"/>
              </a:spcAft>
            </a:pPr>
            <a:fld id="{AEC10A0C-BB77-FD4A-8FA4-D4334D01E3A4}" type="slidenum">
              <a:rPr lang="en-US" smtClean="0"/>
              <a:pPr>
                <a:spcAft>
                  <a:spcPts val="600"/>
                </a:spcAft>
              </a:pPr>
              <a:t>35</a:t>
            </a:fld>
            <a:endParaRPr lang="en-US" dirty="0"/>
          </a:p>
        </p:txBody>
      </p:sp>
      <p:graphicFrame>
        <p:nvGraphicFramePr>
          <p:cNvPr id="12" name="Content Placeholder 2">
            <a:extLst>
              <a:ext uri="{FF2B5EF4-FFF2-40B4-BE49-F238E27FC236}">
                <a16:creationId xmlns:a16="http://schemas.microsoft.com/office/drawing/2014/main" id="{276CFC5E-3DF4-17F1-4B83-E315A6EC1E02}"/>
              </a:ext>
            </a:extLst>
          </p:cNvPr>
          <p:cNvGraphicFramePr>
            <a:graphicFrameLocks noGrp="1"/>
          </p:cNvGraphicFramePr>
          <p:nvPr>
            <p:ph sz="half" idx="1"/>
            <p:extLst>
              <p:ext uri="{D42A27DB-BD31-4B8C-83A1-F6EECF244321}">
                <p14:modId xmlns:p14="http://schemas.microsoft.com/office/powerpoint/2010/main" val="777010013"/>
              </p:ext>
            </p:extLst>
          </p:nvPr>
        </p:nvGraphicFramePr>
        <p:xfrm>
          <a:off x="539496" y="2155371"/>
          <a:ext cx="11119104" cy="438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3D0D57C-73EB-B961-86E5-DC66E1BCA245}"/>
              </a:ext>
            </a:extLst>
          </p:cNvPr>
          <p:cNvSpPr txBox="1"/>
          <p:nvPr/>
        </p:nvSpPr>
        <p:spPr>
          <a:xfrm>
            <a:off x="1558960" y="781131"/>
            <a:ext cx="10139264" cy="1107996"/>
          </a:xfrm>
          <a:prstGeom prst="rect">
            <a:avLst/>
          </a:prstGeom>
          <a:noFill/>
        </p:spPr>
        <p:txBody>
          <a:bodyPr wrap="square" rtlCol="0">
            <a:spAutoFit/>
          </a:bodyPr>
          <a:lstStyle/>
          <a:p>
            <a:pPr algn="ctr"/>
            <a:r>
              <a:rPr lang="en-US" sz="2200" b="1" i="0" dirty="0">
                <a:highlight>
                  <a:srgbClr val="FFFF00"/>
                </a:highlight>
              </a:rPr>
              <a:t>We have one districtwide student dress code adopted</a:t>
            </a:r>
          </a:p>
          <a:p>
            <a:pPr algn="ctr"/>
            <a:r>
              <a:rPr lang="en-US" sz="2200" b="1" i="0" dirty="0">
                <a:highlight>
                  <a:srgbClr val="FFFF00"/>
                </a:highlight>
              </a:rPr>
              <a:t>by the Atlanta Board of Education. </a:t>
            </a:r>
          </a:p>
          <a:p>
            <a:pPr algn="ctr"/>
            <a:r>
              <a:rPr lang="en-US" sz="2200" b="1" i="0" dirty="0">
                <a:highlight>
                  <a:srgbClr val="FFFF00"/>
                </a:highlight>
              </a:rPr>
              <a:t>School-specific dress codes may not contradict Board policy.</a:t>
            </a:r>
            <a:r>
              <a:rPr lang="en-US" sz="2200" b="0" i="0" dirty="0">
                <a:highlight>
                  <a:srgbClr val="FFFF00"/>
                </a:highlight>
              </a:rPr>
              <a:t> </a:t>
            </a:r>
          </a:p>
        </p:txBody>
      </p:sp>
      <p:sp>
        <p:nvSpPr>
          <p:cNvPr id="6" name="TextBox 5">
            <a:extLst>
              <a:ext uri="{FF2B5EF4-FFF2-40B4-BE49-F238E27FC236}">
                <a16:creationId xmlns:a16="http://schemas.microsoft.com/office/drawing/2014/main" id="{607EAD42-0351-DE48-736E-07F0C66BD15A}"/>
              </a:ext>
            </a:extLst>
          </p:cNvPr>
          <p:cNvSpPr txBox="1"/>
          <p:nvPr/>
        </p:nvSpPr>
        <p:spPr>
          <a:xfrm>
            <a:off x="806197" y="1988325"/>
            <a:ext cx="11119103" cy="461665"/>
          </a:xfrm>
          <a:prstGeom prst="rect">
            <a:avLst/>
          </a:prstGeom>
          <a:noFill/>
        </p:spPr>
        <p:txBody>
          <a:bodyPr wrap="square" rtlCol="0">
            <a:spAutoFit/>
          </a:bodyPr>
          <a:lstStyle/>
          <a:p>
            <a:pPr algn="ctr"/>
            <a:r>
              <a:rPr lang="en-US" sz="2400" b="1" i="0" u="sng" dirty="0"/>
              <a:t>Examples of problematic school specific dress-code provisions</a:t>
            </a:r>
            <a:endParaRPr lang="en-US" sz="2400" dirty="0"/>
          </a:p>
        </p:txBody>
      </p:sp>
    </p:spTree>
    <p:extLst>
      <p:ext uri="{BB962C8B-B14F-4D97-AF65-F5344CB8AC3E}">
        <p14:creationId xmlns:p14="http://schemas.microsoft.com/office/powerpoint/2010/main" val="390532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78BE-11FD-FCD8-6A7A-9B7CE2972CA5}"/>
              </a:ext>
            </a:extLst>
          </p:cNvPr>
          <p:cNvSpPr>
            <a:spLocks noGrp="1"/>
          </p:cNvSpPr>
          <p:nvPr>
            <p:ph type="title"/>
          </p:nvPr>
        </p:nvSpPr>
        <p:spPr>
          <a:xfrm>
            <a:off x="4089972" y="274802"/>
            <a:ext cx="6766560" cy="768096"/>
          </a:xfrm>
        </p:spPr>
        <p:txBody>
          <a:bodyPr anchor="t">
            <a:noAutofit/>
          </a:bodyPr>
          <a:lstStyle/>
          <a:p>
            <a:r>
              <a:rPr lang="en-US" sz="4000" b="1" dirty="0">
                <a:solidFill>
                  <a:schemeClr val="tx2"/>
                </a:solidFill>
              </a:rPr>
              <a:t>School Uniforms</a:t>
            </a:r>
          </a:p>
        </p:txBody>
      </p:sp>
      <p:sp>
        <p:nvSpPr>
          <p:cNvPr id="3" name="Content Placeholder 2">
            <a:extLst>
              <a:ext uri="{FF2B5EF4-FFF2-40B4-BE49-F238E27FC236}">
                <a16:creationId xmlns:a16="http://schemas.microsoft.com/office/drawing/2014/main" id="{9585A82A-1732-D740-03D1-FD8EC1850F6C}"/>
              </a:ext>
            </a:extLst>
          </p:cNvPr>
          <p:cNvSpPr>
            <a:spLocks noGrp="1"/>
          </p:cNvSpPr>
          <p:nvPr>
            <p:ph idx="1"/>
          </p:nvPr>
        </p:nvSpPr>
        <p:spPr>
          <a:xfrm>
            <a:off x="4089972" y="1491296"/>
            <a:ext cx="6766560" cy="4453395"/>
          </a:xfrm>
        </p:spPr>
        <p:txBody>
          <a:bodyPr vert="horz" lIns="91440" tIns="45720" rIns="91440" bIns="45720" rtlCol="0">
            <a:noAutofit/>
          </a:bodyPr>
          <a:lstStyle/>
          <a:p>
            <a:pPr fontAlgn="base"/>
            <a:r>
              <a:rPr lang="en-US" sz="3200" b="0" i="0" dirty="0">
                <a:effectLst/>
              </a:rPr>
              <a:t>Schools may choose to adopt an </a:t>
            </a:r>
            <a:r>
              <a:rPr lang="en-US" sz="3200" b="1" i="1" u="sng" dirty="0">
                <a:effectLst/>
              </a:rPr>
              <a:t>optional</a:t>
            </a:r>
            <a:r>
              <a:rPr lang="en-US" sz="3200" b="0" i="0" dirty="0">
                <a:effectLst/>
              </a:rPr>
              <a:t> school uniform.</a:t>
            </a:r>
            <a:endParaRPr lang="en-US" sz="3200" dirty="0"/>
          </a:p>
          <a:p>
            <a:endParaRPr lang="en-US" sz="3200" dirty="0"/>
          </a:p>
          <a:p>
            <a:r>
              <a:rPr lang="en-US" sz="3200" b="1" dirty="0">
                <a:solidFill>
                  <a:schemeClr val="tx1">
                    <a:lumMod val="75000"/>
                    <a:lumOff val="25000"/>
                  </a:schemeClr>
                </a:solidFill>
              </a:rPr>
              <a:t>Effective immediately, </a:t>
            </a:r>
            <a:r>
              <a:rPr lang="en-US" sz="3200" b="1" dirty="0">
                <a:solidFill>
                  <a:schemeClr val="accent2"/>
                </a:solidFill>
              </a:rPr>
              <a:t>at no time</a:t>
            </a:r>
            <a:r>
              <a:rPr lang="en-US" sz="3200" b="1" dirty="0">
                <a:solidFill>
                  <a:schemeClr val="tx1">
                    <a:lumMod val="75000"/>
                    <a:lumOff val="25000"/>
                  </a:schemeClr>
                </a:solidFill>
              </a:rPr>
              <a:t> will students have their instructional time interrupted or be barred from school or class for declining to wear the optional school uniform.</a:t>
            </a:r>
          </a:p>
          <a:p>
            <a:pPr marL="0" indent="0">
              <a:buNone/>
            </a:pPr>
            <a:endParaRPr lang="en-US" b="0" i="0" dirty="0">
              <a:effectLst/>
            </a:endParaRPr>
          </a:p>
          <a:p>
            <a:pPr marL="0" indent="0">
              <a:buNone/>
            </a:pPr>
            <a:endParaRPr lang="en-US" b="0" i="0" dirty="0">
              <a:effectLst/>
            </a:endParaRPr>
          </a:p>
          <a:p>
            <a:endParaRPr lang="en-US" dirty="0"/>
          </a:p>
        </p:txBody>
      </p:sp>
      <p:sp>
        <p:nvSpPr>
          <p:cNvPr id="8" name="Slide Number Placeholder 3">
            <a:extLst>
              <a:ext uri="{FF2B5EF4-FFF2-40B4-BE49-F238E27FC236}">
                <a16:creationId xmlns:a16="http://schemas.microsoft.com/office/drawing/2014/main" id="{A5194B06-442F-2322-DE5D-083ABD70BCB9}"/>
              </a:ext>
            </a:extLst>
          </p:cNvPr>
          <p:cNvSpPr>
            <a:spLocks noGrp="1"/>
          </p:cNvSpPr>
          <p:nvPr>
            <p:ph type="sldNum" sz="quarter" idx="12"/>
          </p:nvPr>
        </p:nvSpPr>
        <p:spPr>
          <a:xfrm>
            <a:off x="11080122" y="6453739"/>
            <a:ext cx="987552" cy="274320"/>
          </a:xfrm>
        </p:spPr>
        <p:txBody>
          <a:bodyPr/>
          <a:lstStyle/>
          <a:p>
            <a:pPr>
              <a:spcAft>
                <a:spcPts val="600"/>
              </a:spcAft>
            </a:pPr>
            <a:fld id="{AEC10A0C-BB77-FD4A-8FA4-D4334D01E3A4}" type="slidenum">
              <a:rPr lang="en-US" smtClean="0"/>
              <a:pPr>
                <a:spcAft>
                  <a:spcPts val="600"/>
                </a:spcAft>
              </a:pPr>
              <a:t>36</a:t>
            </a:fld>
            <a:endParaRPr lang="en-US" dirty="0"/>
          </a:p>
        </p:txBody>
      </p:sp>
    </p:spTree>
    <p:extLst>
      <p:ext uri="{BB962C8B-B14F-4D97-AF65-F5344CB8AC3E}">
        <p14:creationId xmlns:p14="http://schemas.microsoft.com/office/powerpoint/2010/main" val="3294870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0A62-6E6E-1B15-ADC6-FD9F648CD5F0}"/>
              </a:ext>
            </a:extLst>
          </p:cNvPr>
          <p:cNvSpPr>
            <a:spLocks noGrp="1"/>
          </p:cNvSpPr>
          <p:nvPr>
            <p:ph type="ctrTitle"/>
          </p:nvPr>
        </p:nvSpPr>
        <p:spPr>
          <a:xfrm>
            <a:off x="102638" y="500867"/>
            <a:ext cx="7322828" cy="868795"/>
          </a:xfrm>
        </p:spPr>
        <p:txBody>
          <a:bodyPr/>
          <a:lstStyle/>
          <a:p>
            <a:r>
              <a:rPr lang="en-US" dirty="0"/>
              <a:t>Establish an optional school uniform</a:t>
            </a:r>
          </a:p>
        </p:txBody>
      </p:sp>
      <p:sp>
        <p:nvSpPr>
          <p:cNvPr id="4" name="Subtitle 3">
            <a:extLst>
              <a:ext uri="{FF2B5EF4-FFF2-40B4-BE49-F238E27FC236}">
                <a16:creationId xmlns:a16="http://schemas.microsoft.com/office/drawing/2014/main" id="{42983345-EF19-908F-B343-5C67BEE7665A}"/>
              </a:ext>
            </a:extLst>
          </p:cNvPr>
          <p:cNvSpPr txBox="1">
            <a:spLocks noGrp="1"/>
          </p:cNvSpPr>
          <p:nvPr>
            <p:ph type="subTitle" idx="1"/>
          </p:nvPr>
        </p:nvSpPr>
        <p:spPr>
          <a:xfrm>
            <a:off x="227454" y="2362017"/>
            <a:ext cx="6494105" cy="4062651"/>
          </a:xfrm>
          <a:prstGeom prst="rect">
            <a:avLst/>
          </a:prstGeom>
          <a:noFill/>
        </p:spPr>
        <p:txBody>
          <a:bodyPr vert="horz" wrap="square" lIns="91440" tIns="0" rIns="91440" bIns="0" rtlCol="0" anchor="t">
            <a:spAutoFit/>
          </a:bodyPr>
          <a:lstStyle/>
          <a:p>
            <a:pPr>
              <a:spcBef>
                <a:spcPts val="0"/>
              </a:spcBef>
            </a:pPr>
            <a:r>
              <a:rPr lang="en-US" sz="2400" dirty="0">
                <a:solidFill>
                  <a:schemeClr val="tx1">
                    <a:lumMod val="75000"/>
                    <a:lumOff val="25000"/>
                  </a:schemeClr>
                </a:solidFill>
              </a:rPr>
              <a:t>The GO Team needs to </a:t>
            </a:r>
            <a:r>
              <a:rPr lang="en-US" sz="2400" b="1" dirty="0">
                <a:solidFill>
                  <a:schemeClr val="accent3"/>
                </a:solidFill>
              </a:rPr>
              <a:t>TAKE ACTION (vote)</a:t>
            </a:r>
            <a:r>
              <a:rPr lang="en-US" sz="2400" dirty="0">
                <a:solidFill>
                  <a:schemeClr val="accent3"/>
                </a:solidFill>
              </a:rPr>
              <a:t> </a:t>
            </a:r>
            <a:r>
              <a:rPr lang="en-US" sz="2400" dirty="0">
                <a:solidFill>
                  <a:schemeClr val="tx1">
                    <a:lumMod val="75000"/>
                    <a:lumOff val="25000"/>
                  </a:schemeClr>
                </a:solidFill>
              </a:rPr>
              <a:t>on </a:t>
            </a:r>
            <a:r>
              <a:rPr lang="en-US" sz="2400" b="1" dirty="0">
                <a:solidFill>
                  <a:schemeClr val="accent2"/>
                </a:solidFill>
              </a:rPr>
              <a:t>maintaining or exploring implementing an optional school uniform</a:t>
            </a:r>
            <a:r>
              <a:rPr lang="en-US" sz="2400" dirty="0">
                <a:solidFill>
                  <a:schemeClr val="tx1">
                    <a:lumMod val="75000"/>
                    <a:lumOff val="25000"/>
                  </a:schemeClr>
                </a:solidFill>
              </a:rPr>
              <a:t>. </a:t>
            </a:r>
          </a:p>
          <a:p>
            <a:pPr>
              <a:spcBef>
                <a:spcPts val="0"/>
              </a:spcBef>
            </a:pPr>
            <a:endParaRPr lang="en-US" sz="2400" dirty="0">
              <a:solidFill>
                <a:schemeClr val="tx1">
                  <a:lumMod val="75000"/>
                  <a:lumOff val="25000"/>
                </a:schemeClr>
              </a:solidFill>
            </a:endParaRPr>
          </a:p>
          <a:p>
            <a:pPr>
              <a:lnSpc>
                <a:spcPct val="100000"/>
              </a:lnSpc>
              <a:spcBef>
                <a:spcPts val="0"/>
              </a:spcBef>
            </a:pPr>
            <a:r>
              <a:rPr lang="en-US" sz="2400" dirty="0">
                <a:solidFill>
                  <a:schemeClr val="tx1">
                    <a:lumMod val="75000"/>
                    <a:lumOff val="25000"/>
                  </a:schemeClr>
                </a:solidFill>
              </a:rPr>
              <a:t>After the motion and a second, the GO Team may have additional discussion. Once discussion is concluded, the GO Team will vote.</a:t>
            </a:r>
            <a:endParaRPr lang="en-US" sz="2400" dirty="0">
              <a:solidFill>
                <a:schemeClr val="tx1">
                  <a:lumMod val="75000"/>
                  <a:lumOff val="25000"/>
                </a:schemeClr>
              </a:solidFill>
              <a:cs typeface="Sabon Next LT"/>
            </a:endParaRPr>
          </a:p>
          <a:p>
            <a:pPr>
              <a:spcBef>
                <a:spcPts val="0"/>
              </a:spcBef>
            </a:pPr>
            <a:endParaRPr lang="en-US" sz="2400" dirty="0">
              <a:solidFill>
                <a:schemeClr val="tx1">
                  <a:lumMod val="75000"/>
                  <a:lumOff val="25000"/>
                </a:schemeClr>
              </a:solidFill>
            </a:endParaRPr>
          </a:p>
          <a:p>
            <a:pPr>
              <a:spcBef>
                <a:spcPts val="0"/>
              </a:spcBef>
            </a:pPr>
            <a:r>
              <a:rPr lang="en-US" sz="2400" dirty="0">
                <a:solidFill>
                  <a:schemeClr val="tx1">
                    <a:lumMod val="75000"/>
                    <a:lumOff val="25000"/>
                  </a:schemeClr>
                </a:solidFill>
              </a:rPr>
              <a:t>If the GO Team votes to move forward, then the team should proceed to discuss the School Uniform Advisory Committee. </a:t>
            </a:r>
            <a:endParaRPr lang="en-US" sz="2400" b="1" dirty="0">
              <a:solidFill>
                <a:schemeClr val="tx1">
                  <a:lumMod val="75000"/>
                  <a:lumOff val="25000"/>
                </a:schemeClr>
              </a:solidFill>
              <a:cs typeface="Sabon Next LT"/>
            </a:endParaRPr>
          </a:p>
        </p:txBody>
      </p:sp>
      <p:sp>
        <p:nvSpPr>
          <p:cNvPr id="5" name="Title 1">
            <a:extLst>
              <a:ext uri="{FF2B5EF4-FFF2-40B4-BE49-F238E27FC236}">
                <a16:creationId xmlns:a16="http://schemas.microsoft.com/office/drawing/2014/main" id="{4F1F132B-B7CE-77D7-7512-DBC89C6DA459}"/>
              </a:ext>
            </a:extLst>
          </p:cNvPr>
          <p:cNvSpPr txBox="1">
            <a:spLocks/>
          </p:cNvSpPr>
          <p:nvPr/>
        </p:nvSpPr>
        <p:spPr>
          <a:xfrm>
            <a:off x="7417837" y="2709224"/>
            <a:ext cx="3247053" cy="1439552"/>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4400" dirty="0">
                <a:solidFill>
                  <a:schemeClr val="accent4"/>
                </a:solidFill>
                <a:latin typeface="Arial Black" panose="020B0604020202020204" pitchFamily="34" charset="0"/>
                <a:cs typeface="Arial Black" panose="020B0604020202020204" pitchFamily="34" charset="0"/>
              </a:rPr>
              <a:t>Take Action</a:t>
            </a:r>
          </a:p>
        </p:txBody>
      </p:sp>
      <p:sp>
        <p:nvSpPr>
          <p:cNvPr id="3" name="TextBox 2">
            <a:extLst>
              <a:ext uri="{FF2B5EF4-FFF2-40B4-BE49-F238E27FC236}">
                <a16:creationId xmlns:a16="http://schemas.microsoft.com/office/drawing/2014/main" id="{D048C014-5C52-A17F-A083-F7DC7B1BEBF3}"/>
              </a:ext>
            </a:extLst>
          </p:cNvPr>
          <p:cNvSpPr txBox="1"/>
          <p:nvPr/>
        </p:nvSpPr>
        <p:spPr>
          <a:xfrm>
            <a:off x="320760" y="1513138"/>
            <a:ext cx="5318933" cy="584775"/>
          </a:xfrm>
          <a:prstGeom prst="rect">
            <a:avLst/>
          </a:prstGeom>
          <a:solidFill>
            <a:schemeClr val="accent1"/>
          </a:solidFill>
          <a:ln w="19050">
            <a:solidFill>
              <a:schemeClr val="accent4"/>
            </a:solidFill>
          </a:ln>
        </p:spPr>
        <p:txBody>
          <a:bodyPr wrap="square" rtlCol="0">
            <a:spAutoFit/>
          </a:bodyPr>
          <a:lstStyle/>
          <a:p>
            <a:r>
              <a:rPr lang="en-US" sz="1600" b="1" dirty="0"/>
              <a:t>If your school currently has a school uniform and wishes to continue it, you must go through this process!</a:t>
            </a:r>
          </a:p>
        </p:txBody>
      </p:sp>
    </p:spTree>
    <p:extLst>
      <p:ext uri="{BB962C8B-B14F-4D97-AF65-F5344CB8AC3E}">
        <p14:creationId xmlns:p14="http://schemas.microsoft.com/office/powerpoint/2010/main" val="1144271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9EE5-AFCE-F2B8-224D-F88883788396}"/>
              </a:ext>
            </a:extLst>
          </p:cNvPr>
          <p:cNvSpPr>
            <a:spLocks noGrp="1"/>
          </p:cNvSpPr>
          <p:nvPr>
            <p:ph type="title"/>
          </p:nvPr>
        </p:nvSpPr>
        <p:spPr>
          <a:xfrm>
            <a:off x="180484" y="204935"/>
            <a:ext cx="5693664" cy="768096"/>
          </a:xfrm>
        </p:spPr>
        <p:txBody>
          <a:bodyPr/>
          <a:lstStyle/>
          <a:p>
            <a:r>
              <a:rPr lang="en-US" dirty="0"/>
              <a:t>DISCUSSION</a:t>
            </a:r>
          </a:p>
        </p:txBody>
      </p:sp>
      <p:sp>
        <p:nvSpPr>
          <p:cNvPr id="4" name="TextBox 3">
            <a:extLst>
              <a:ext uri="{FF2B5EF4-FFF2-40B4-BE49-F238E27FC236}">
                <a16:creationId xmlns:a16="http://schemas.microsoft.com/office/drawing/2014/main" id="{9CED2233-54A8-D58C-1B73-B86D6E2A178F}"/>
              </a:ext>
            </a:extLst>
          </p:cNvPr>
          <p:cNvSpPr txBox="1"/>
          <p:nvPr/>
        </p:nvSpPr>
        <p:spPr>
          <a:xfrm>
            <a:off x="180483" y="2517483"/>
            <a:ext cx="7284007" cy="3970318"/>
          </a:xfrm>
          <a:prstGeom prst="rect">
            <a:avLst/>
          </a:prstGeom>
          <a:noFill/>
        </p:spPr>
        <p:txBody>
          <a:bodyPr wrap="square" lIns="91440" tIns="45720" rIns="91440" bIns="45720" rtlCol="0" anchor="t">
            <a:spAutoFit/>
          </a:bodyPr>
          <a:lstStyle/>
          <a:p>
            <a:r>
              <a:rPr lang="en-US" b="1" u="sng" dirty="0">
                <a:solidFill>
                  <a:schemeClr val="accent2"/>
                </a:solidFill>
              </a:rPr>
              <a:t>The School Uniform Advisory Committee will be responsible for:</a:t>
            </a:r>
          </a:p>
          <a:p>
            <a:endParaRPr lang="en-US" b="1" u="sng" dirty="0">
              <a:solidFill>
                <a:schemeClr val="accent2"/>
              </a:solidFill>
            </a:endParaRPr>
          </a:p>
          <a:p>
            <a:pPr marL="800100" lvl="1" indent="-342900">
              <a:buFont typeface="+mj-lt"/>
              <a:buAutoNum type="arabicPeriod"/>
            </a:pPr>
            <a:r>
              <a:rPr lang="en-US" dirty="0"/>
              <a:t>Develop a stakeholder engagement plan to receive feedback on implementing a uniform and its components, if adopted. Must include a minimum 20-day public comment period on any proposed uniform</a:t>
            </a:r>
          </a:p>
          <a:p>
            <a:pPr marL="800100" lvl="1" indent="-342900">
              <a:buFont typeface="+mj-lt"/>
              <a:buAutoNum type="arabicPeriod"/>
            </a:pPr>
            <a:r>
              <a:rPr lang="en-US" dirty="0"/>
              <a:t>Recommending the optional school uniform components.</a:t>
            </a:r>
          </a:p>
          <a:p>
            <a:pPr marL="800100" lvl="1" indent="-342900">
              <a:buFont typeface="+mj-lt"/>
              <a:buAutoNum type="arabicPeriod"/>
            </a:pPr>
            <a:r>
              <a:rPr lang="en-US" dirty="0"/>
              <a:t>Establishing the student voting timeline and process (</a:t>
            </a:r>
            <a:r>
              <a:rPr lang="en-US" i="1" dirty="0"/>
              <a:t>if necessary</a:t>
            </a:r>
            <a:r>
              <a:rPr lang="en-US" dirty="0"/>
              <a:t>).</a:t>
            </a:r>
          </a:p>
          <a:p>
            <a:pPr marL="800100" lvl="1" indent="-342900">
              <a:buFont typeface="+mj-lt"/>
              <a:buAutoNum type="arabicPeriod"/>
            </a:pPr>
            <a:r>
              <a:rPr lang="en-US" dirty="0"/>
              <a:t>Determine the length of time the uniform will be in use before reconsideration</a:t>
            </a:r>
          </a:p>
          <a:p>
            <a:pPr marL="800100" lvl="1" indent="-342900">
              <a:buFont typeface="+mj-lt"/>
              <a:buAutoNum type="arabicPeriod"/>
            </a:pPr>
            <a:r>
              <a:rPr lang="en-US" dirty="0">
                <a:latin typeface="Sabon Next LT"/>
                <a:cs typeface="Dreaming Outloud Pro"/>
              </a:rPr>
              <a:t>Developing a communication plan to inform the school community about the optional school uniform, if the uniform is adopted </a:t>
            </a:r>
          </a:p>
          <a:p>
            <a:pPr marL="800100" lvl="1" indent="-342900">
              <a:buFont typeface="+mj-lt"/>
              <a:buAutoNum type="arabicPeriod"/>
            </a:pPr>
            <a:r>
              <a:rPr lang="en-US" dirty="0"/>
              <a:t>Other objectives as defined by the GO Team. </a:t>
            </a:r>
          </a:p>
        </p:txBody>
      </p:sp>
      <p:sp>
        <p:nvSpPr>
          <p:cNvPr id="5" name="TextBox 4">
            <a:extLst>
              <a:ext uri="{FF2B5EF4-FFF2-40B4-BE49-F238E27FC236}">
                <a16:creationId xmlns:a16="http://schemas.microsoft.com/office/drawing/2014/main" id="{8459E948-B36E-20C4-1DC9-263CA55CCAF5}"/>
              </a:ext>
            </a:extLst>
          </p:cNvPr>
          <p:cNvSpPr txBox="1"/>
          <p:nvPr/>
        </p:nvSpPr>
        <p:spPr>
          <a:xfrm>
            <a:off x="180483" y="1692298"/>
            <a:ext cx="7156581" cy="707886"/>
          </a:xfrm>
          <a:prstGeom prst="rect">
            <a:avLst/>
          </a:prstGeom>
          <a:noFill/>
        </p:spPr>
        <p:txBody>
          <a:bodyPr wrap="square" lIns="91440" tIns="45720" rIns="91440" bIns="45720" rtlCol="0" anchor="t">
            <a:spAutoFit/>
          </a:bodyPr>
          <a:lstStyle/>
          <a:p>
            <a:r>
              <a:rPr lang="en-US" sz="2000" dirty="0"/>
              <a:t>The GO Team will now discuss if they wish to move forward with establishing a School Uniform Advisory Committee.</a:t>
            </a:r>
            <a:endParaRPr lang="en-US" dirty="0"/>
          </a:p>
        </p:txBody>
      </p:sp>
      <p:sp>
        <p:nvSpPr>
          <p:cNvPr id="6" name="TextBox 5">
            <a:extLst>
              <a:ext uri="{FF2B5EF4-FFF2-40B4-BE49-F238E27FC236}">
                <a16:creationId xmlns:a16="http://schemas.microsoft.com/office/drawing/2014/main" id="{F90F7C4D-74B7-606C-A211-F43623FA55B0}"/>
              </a:ext>
            </a:extLst>
          </p:cNvPr>
          <p:cNvSpPr txBox="1"/>
          <p:nvPr/>
        </p:nvSpPr>
        <p:spPr>
          <a:xfrm>
            <a:off x="180483" y="736387"/>
            <a:ext cx="5693665" cy="707886"/>
          </a:xfrm>
          <a:prstGeom prst="rect">
            <a:avLst/>
          </a:prstGeom>
          <a:solidFill>
            <a:schemeClr val="accent1"/>
          </a:solidFill>
          <a:ln>
            <a:solidFill>
              <a:schemeClr val="accent4"/>
            </a:solidFill>
          </a:ln>
        </p:spPr>
        <p:txBody>
          <a:bodyPr wrap="square" lIns="91440" tIns="45720" rIns="91440" bIns="45720" rtlCol="0" anchor="t">
            <a:spAutoFit/>
          </a:bodyPr>
          <a:lstStyle/>
          <a:p>
            <a:r>
              <a:rPr lang="en-US" sz="2000" i="1" dirty="0"/>
              <a:t>Only needed if the GO Team voted </a:t>
            </a:r>
            <a:r>
              <a:rPr lang="en-US" sz="2000" dirty="0"/>
              <a:t>YES</a:t>
            </a:r>
            <a:r>
              <a:rPr lang="en-US" sz="2000" i="1" dirty="0"/>
              <a:t> to maintaining or exploring establishing an optional school uniform.</a:t>
            </a:r>
            <a:endParaRPr lang="en-US" i="1" dirty="0"/>
          </a:p>
        </p:txBody>
      </p:sp>
    </p:spTree>
    <p:extLst>
      <p:ext uri="{BB962C8B-B14F-4D97-AF65-F5344CB8AC3E}">
        <p14:creationId xmlns:p14="http://schemas.microsoft.com/office/powerpoint/2010/main" val="59225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21A6-56DF-770E-7700-62BD0740C859}"/>
              </a:ext>
            </a:extLst>
          </p:cNvPr>
          <p:cNvSpPr>
            <a:spLocks noGrp="1"/>
          </p:cNvSpPr>
          <p:nvPr>
            <p:ph type="title"/>
          </p:nvPr>
        </p:nvSpPr>
        <p:spPr>
          <a:xfrm>
            <a:off x="713232" y="173736"/>
            <a:ext cx="10671048" cy="768096"/>
          </a:xfrm>
        </p:spPr>
        <p:txBody>
          <a:bodyPr/>
          <a:lstStyle/>
          <a:p>
            <a:r>
              <a:rPr lang="en-US" dirty="0"/>
              <a:t>Committee members</a:t>
            </a:r>
          </a:p>
        </p:txBody>
      </p:sp>
      <p:sp>
        <p:nvSpPr>
          <p:cNvPr id="3" name="Slide Number Placeholder 2">
            <a:extLst>
              <a:ext uri="{FF2B5EF4-FFF2-40B4-BE49-F238E27FC236}">
                <a16:creationId xmlns:a16="http://schemas.microsoft.com/office/drawing/2014/main" id="{3C105638-F151-49E1-7573-76AD04D6B3B2}"/>
              </a:ext>
            </a:extLst>
          </p:cNvPr>
          <p:cNvSpPr>
            <a:spLocks noGrp="1"/>
          </p:cNvSpPr>
          <p:nvPr>
            <p:ph type="sldNum" sz="quarter" idx="12"/>
          </p:nvPr>
        </p:nvSpPr>
        <p:spPr>
          <a:xfrm>
            <a:off x="11141964" y="6419275"/>
            <a:ext cx="987552" cy="274320"/>
          </a:xfrm>
        </p:spPr>
        <p:txBody>
          <a:bodyPr/>
          <a:lstStyle/>
          <a:p>
            <a:fld id="{48F63A3B-78C7-47BE-AE5E-E10140E04643}" type="slidenum">
              <a:rPr lang="en-US" smtClean="0"/>
              <a:pPr/>
              <a:t>39</a:t>
            </a:fld>
            <a:endParaRPr lang="en-US" dirty="0"/>
          </a:p>
        </p:txBody>
      </p:sp>
      <p:sp>
        <p:nvSpPr>
          <p:cNvPr id="4" name="Text Placeholder 3">
            <a:extLst>
              <a:ext uri="{FF2B5EF4-FFF2-40B4-BE49-F238E27FC236}">
                <a16:creationId xmlns:a16="http://schemas.microsoft.com/office/drawing/2014/main" id="{B2213480-0161-0C61-4D86-0E2B5698E6E6}"/>
              </a:ext>
            </a:extLst>
          </p:cNvPr>
          <p:cNvSpPr>
            <a:spLocks noGrp="1"/>
          </p:cNvSpPr>
          <p:nvPr>
            <p:ph type="body" idx="1"/>
          </p:nvPr>
        </p:nvSpPr>
        <p:spPr>
          <a:xfrm>
            <a:off x="723258" y="3164306"/>
            <a:ext cx="3318390" cy="3165990"/>
          </a:xfrm>
        </p:spPr>
        <p:txBody>
          <a:bodyPr/>
          <a:lstStyle/>
          <a:p>
            <a:r>
              <a:rPr lang="en-US" sz="2000" dirty="0"/>
              <a:t>Elementary</a:t>
            </a:r>
          </a:p>
        </p:txBody>
      </p:sp>
      <p:pic>
        <p:nvPicPr>
          <p:cNvPr id="16" name="Picture Placeholder 15" descr="A school building with a flag&#10;&#10;Description automatically generated">
            <a:extLst>
              <a:ext uri="{FF2B5EF4-FFF2-40B4-BE49-F238E27FC236}">
                <a16:creationId xmlns:a16="http://schemas.microsoft.com/office/drawing/2014/main" id="{4903371E-3A04-A40B-4C52-D546E0738B91}"/>
              </a:ext>
            </a:extLst>
          </p:cNvPr>
          <p:cNvPicPr>
            <a:picLocks noGrp="1" noChangeAspect="1"/>
          </p:cNvPicPr>
          <p:nvPr>
            <p:ph type="pic" sz="quarter" idx="23"/>
          </p:nvPr>
        </p:nvPicPr>
        <p:blipFill>
          <a:blip r:embed="rId2"/>
          <a:srcRect l="20891" r="20891"/>
          <a:stretch>
            <a:fillRect/>
          </a:stretch>
        </p:blipFill>
        <p:spPr>
          <a:xfrm>
            <a:off x="1911096" y="2689700"/>
            <a:ext cx="932688" cy="932688"/>
          </a:xfrm>
          <a:ln>
            <a:solidFill>
              <a:schemeClr val="accent3"/>
            </a:solidFill>
          </a:ln>
        </p:spPr>
      </p:pic>
      <p:sp>
        <p:nvSpPr>
          <p:cNvPr id="7" name="Text Placeholder 6">
            <a:extLst>
              <a:ext uri="{FF2B5EF4-FFF2-40B4-BE49-F238E27FC236}">
                <a16:creationId xmlns:a16="http://schemas.microsoft.com/office/drawing/2014/main" id="{B9A735E9-F36C-8856-1F79-12C7C7738B5E}"/>
              </a:ext>
            </a:extLst>
          </p:cNvPr>
          <p:cNvSpPr>
            <a:spLocks noGrp="1"/>
          </p:cNvSpPr>
          <p:nvPr>
            <p:ph type="body" sz="quarter" idx="15"/>
          </p:nvPr>
        </p:nvSpPr>
        <p:spPr>
          <a:xfrm>
            <a:off x="4443984" y="3154278"/>
            <a:ext cx="3318390" cy="3176018"/>
          </a:xfrm>
        </p:spPr>
        <p:txBody>
          <a:bodyPr/>
          <a:lstStyle/>
          <a:p>
            <a:r>
              <a:rPr lang="en-US" sz="2000" dirty="0"/>
              <a:t>Middle</a:t>
            </a:r>
          </a:p>
        </p:txBody>
      </p:sp>
      <p:pic>
        <p:nvPicPr>
          <p:cNvPr id="18" name="Picture Placeholder 17" descr="A group of children walking into a school&#10;&#10;Description automatically generated">
            <a:extLst>
              <a:ext uri="{FF2B5EF4-FFF2-40B4-BE49-F238E27FC236}">
                <a16:creationId xmlns:a16="http://schemas.microsoft.com/office/drawing/2014/main" id="{4AD3BCA5-6130-F87F-B0DE-B94E4C16C60E}"/>
              </a:ext>
            </a:extLst>
          </p:cNvPr>
          <p:cNvPicPr>
            <a:picLocks noGrp="1" noChangeAspect="1"/>
          </p:cNvPicPr>
          <p:nvPr>
            <p:ph type="pic" sz="quarter" idx="25"/>
          </p:nvPr>
        </p:nvPicPr>
        <p:blipFill>
          <a:blip r:embed="rId3"/>
          <a:srcRect t="10938" b="10938"/>
          <a:stretch>
            <a:fillRect/>
          </a:stretch>
        </p:blipFill>
        <p:spPr>
          <a:xfrm>
            <a:off x="5641848" y="2719779"/>
            <a:ext cx="932688" cy="932688"/>
          </a:xfrm>
          <a:ln>
            <a:solidFill>
              <a:schemeClr val="accent1">
                <a:lumMod val="75000"/>
              </a:schemeClr>
            </a:solidFill>
          </a:ln>
        </p:spPr>
      </p:pic>
      <p:sp>
        <p:nvSpPr>
          <p:cNvPr id="9" name="Text Placeholder 8">
            <a:extLst>
              <a:ext uri="{FF2B5EF4-FFF2-40B4-BE49-F238E27FC236}">
                <a16:creationId xmlns:a16="http://schemas.microsoft.com/office/drawing/2014/main" id="{4437B749-425E-05E3-141D-EDD70C2C079B}"/>
              </a:ext>
            </a:extLst>
          </p:cNvPr>
          <p:cNvSpPr>
            <a:spLocks noGrp="1"/>
          </p:cNvSpPr>
          <p:nvPr>
            <p:ph type="body" sz="quarter" idx="21"/>
          </p:nvPr>
        </p:nvSpPr>
        <p:spPr>
          <a:xfrm>
            <a:off x="4443984" y="4244539"/>
            <a:ext cx="3332104" cy="2052790"/>
          </a:xfrm>
        </p:spPr>
        <p:txBody>
          <a:bodyPr/>
          <a:lstStyle/>
          <a:p>
            <a:pPr marL="0" indent="0">
              <a:buNone/>
            </a:pPr>
            <a:r>
              <a:rPr lang="en-US" sz="1400" b="1" dirty="0">
                <a:solidFill>
                  <a:schemeClr val="accent5"/>
                </a:solidFill>
                <a:ea typeface="+mn-lt"/>
                <a:cs typeface="+mn-lt"/>
              </a:rPr>
              <a:t>Middle School </a:t>
            </a:r>
            <a:r>
              <a:rPr lang="en-US" sz="1400" b="1" u="sng" dirty="0">
                <a:solidFill>
                  <a:schemeClr val="accent5"/>
                </a:solidFill>
                <a:ea typeface="+mn-lt"/>
                <a:cs typeface="+mn-lt"/>
              </a:rPr>
              <a:t>with</a:t>
            </a:r>
            <a:r>
              <a:rPr lang="en-US" sz="1400" b="1" dirty="0">
                <a:solidFill>
                  <a:schemeClr val="accent5"/>
                </a:solidFill>
                <a:ea typeface="+mn-lt"/>
                <a:cs typeface="+mn-lt"/>
              </a:rPr>
              <a:t> Student Ambassadors</a:t>
            </a:r>
            <a:r>
              <a:rPr lang="en-US" sz="1400" b="1" dirty="0">
                <a:ea typeface="+mn-lt"/>
                <a:cs typeface="+mn-lt"/>
              </a:rPr>
              <a:t> </a:t>
            </a:r>
          </a:p>
          <a:p>
            <a:pPr marL="0" indent="0">
              <a:buNone/>
            </a:pPr>
            <a:r>
              <a:rPr lang="en-US" sz="1400" dirty="0">
                <a:ea typeface="+mn-lt"/>
                <a:cs typeface="+mn-lt"/>
              </a:rPr>
              <a:t>At least 3 student ambassadors </a:t>
            </a:r>
            <a:endParaRPr lang="en-US" sz="1400" dirty="0">
              <a:cs typeface="Sabon Next LT"/>
            </a:endParaRPr>
          </a:p>
          <a:p>
            <a:pPr marL="260350" indent="-260350">
              <a:buNone/>
            </a:pPr>
            <a:endParaRPr lang="en-US" sz="1400" dirty="0">
              <a:cs typeface="Sabon Next LT"/>
            </a:endParaRPr>
          </a:p>
          <a:p>
            <a:pPr marL="0" indent="0">
              <a:buNone/>
            </a:pPr>
            <a:r>
              <a:rPr lang="en-US" sz="1400" b="1" dirty="0">
                <a:solidFill>
                  <a:schemeClr val="accent5"/>
                </a:solidFill>
                <a:ea typeface="+mn-lt"/>
                <a:cs typeface="+mn-lt"/>
              </a:rPr>
              <a:t>Middle School </a:t>
            </a:r>
            <a:r>
              <a:rPr lang="en-US" sz="1400" b="1" u="sng" dirty="0">
                <a:solidFill>
                  <a:schemeClr val="accent5"/>
                </a:solidFill>
                <a:ea typeface="+mn-lt"/>
                <a:cs typeface="+mn-lt"/>
              </a:rPr>
              <a:t>without</a:t>
            </a:r>
            <a:r>
              <a:rPr lang="en-US" sz="1400" b="1" dirty="0">
                <a:solidFill>
                  <a:schemeClr val="accent5"/>
                </a:solidFill>
                <a:ea typeface="+mn-lt"/>
                <a:cs typeface="+mn-lt"/>
              </a:rPr>
              <a:t> Student Ambassadors</a:t>
            </a:r>
            <a:r>
              <a:rPr lang="en-US" sz="1400" dirty="0">
                <a:ea typeface="+mn-lt"/>
                <a:cs typeface="+mn-lt"/>
              </a:rPr>
              <a:t> </a:t>
            </a:r>
          </a:p>
          <a:p>
            <a:pPr marL="0" indent="0">
              <a:buNone/>
            </a:pPr>
            <a:r>
              <a:rPr lang="en-US" sz="1400" dirty="0">
                <a:ea typeface="+mn-lt"/>
                <a:cs typeface="+mn-lt"/>
              </a:rPr>
              <a:t>At least 3 students selected by the principal with GO Team input </a:t>
            </a:r>
            <a:endParaRPr lang="en-US" sz="1400" dirty="0">
              <a:cs typeface="Sabon Next LT"/>
            </a:endParaRPr>
          </a:p>
          <a:p>
            <a:pPr marL="0" indent="0">
              <a:buNone/>
            </a:pPr>
            <a:endParaRPr lang="en-US" sz="1100" dirty="0">
              <a:cs typeface="Sabon Next LT"/>
            </a:endParaRPr>
          </a:p>
        </p:txBody>
      </p:sp>
      <p:sp>
        <p:nvSpPr>
          <p:cNvPr id="10" name="Text Placeholder 9">
            <a:extLst>
              <a:ext uri="{FF2B5EF4-FFF2-40B4-BE49-F238E27FC236}">
                <a16:creationId xmlns:a16="http://schemas.microsoft.com/office/drawing/2014/main" id="{9B364895-FBB9-832F-FE9F-FA0C8E4C9C87}"/>
              </a:ext>
            </a:extLst>
          </p:cNvPr>
          <p:cNvSpPr>
            <a:spLocks noGrp="1"/>
          </p:cNvSpPr>
          <p:nvPr>
            <p:ph type="body" sz="quarter" idx="17"/>
          </p:nvPr>
        </p:nvSpPr>
        <p:spPr>
          <a:xfrm>
            <a:off x="8092440" y="3154278"/>
            <a:ext cx="3298338" cy="3176018"/>
          </a:xfrm>
        </p:spPr>
        <p:txBody>
          <a:bodyPr/>
          <a:lstStyle/>
          <a:p>
            <a:r>
              <a:rPr lang="en-US" sz="2000" dirty="0"/>
              <a:t>High</a:t>
            </a:r>
          </a:p>
        </p:txBody>
      </p:sp>
      <p:pic>
        <p:nvPicPr>
          <p:cNvPr id="20" name="Picture Placeholder 19">
            <a:extLst>
              <a:ext uri="{FF2B5EF4-FFF2-40B4-BE49-F238E27FC236}">
                <a16:creationId xmlns:a16="http://schemas.microsoft.com/office/drawing/2014/main" id="{E439337F-0A28-F49B-C404-195582CC5ED1}"/>
              </a:ext>
            </a:extLst>
          </p:cNvPr>
          <p:cNvPicPr>
            <a:picLocks noGrp="1" noChangeAspect="1"/>
          </p:cNvPicPr>
          <p:nvPr>
            <p:ph type="pic" sz="quarter" idx="24"/>
          </p:nvPr>
        </p:nvPicPr>
        <p:blipFill>
          <a:blip r:embed="rId4"/>
          <a:srcRect/>
          <a:stretch/>
        </p:blipFill>
        <p:spPr>
          <a:xfrm>
            <a:off x="9290304" y="2788198"/>
            <a:ext cx="932688" cy="932688"/>
          </a:xfrm>
          <a:ln>
            <a:solidFill>
              <a:schemeClr val="accent4"/>
            </a:solidFill>
          </a:ln>
        </p:spPr>
      </p:pic>
      <p:sp>
        <p:nvSpPr>
          <p:cNvPr id="12" name="Text Placeholder 11">
            <a:extLst>
              <a:ext uri="{FF2B5EF4-FFF2-40B4-BE49-F238E27FC236}">
                <a16:creationId xmlns:a16="http://schemas.microsoft.com/office/drawing/2014/main" id="{29A69A7B-1F93-CF7F-D5F3-0EB73861ADBC}"/>
              </a:ext>
            </a:extLst>
          </p:cNvPr>
          <p:cNvSpPr>
            <a:spLocks noGrp="1"/>
          </p:cNvSpPr>
          <p:nvPr>
            <p:ph type="body" sz="quarter" idx="22"/>
          </p:nvPr>
        </p:nvSpPr>
        <p:spPr>
          <a:xfrm>
            <a:off x="8108189" y="4161452"/>
            <a:ext cx="3171683" cy="2132265"/>
          </a:xfrm>
        </p:spPr>
        <p:txBody>
          <a:bodyPr/>
          <a:lstStyle/>
          <a:p>
            <a:pPr marL="0" indent="0">
              <a:buNone/>
            </a:pPr>
            <a:r>
              <a:rPr lang="en-US" sz="1400" b="1" dirty="0">
                <a:solidFill>
                  <a:schemeClr val="accent5"/>
                </a:solidFill>
                <a:ea typeface="+mn-lt"/>
                <a:cs typeface="+mn-lt"/>
              </a:rPr>
              <a:t>High School </a:t>
            </a:r>
            <a:r>
              <a:rPr lang="en-US" sz="1400" b="1" u="sng" dirty="0">
                <a:solidFill>
                  <a:schemeClr val="accent5"/>
                </a:solidFill>
                <a:ea typeface="+mn-lt"/>
                <a:cs typeface="+mn-lt"/>
              </a:rPr>
              <a:t>with</a:t>
            </a:r>
            <a:r>
              <a:rPr lang="en-US" sz="1400" b="1" dirty="0">
                <a:solidFill>
                  <a:schemeClr val="accent5"/>
                </a:solidFill>
                <a:ea typeface="+mn-lt"/>
                <a:cs typeface="+mn-lt"/>
              </a:rPr>
              <a:t> Elected Student Government</a:t>
            </a:r>
            <a:r>
              <a:rPr lang="en-US" sz="1400" b="1" dirty="0">
                <a:ea typeface="+mn-lt"/>
                <a:cs typeface="+mn-lt"/>
              </a:rPr>
              <a:t> </a:t>
            </a:r>
          </a:p>
          <a:p>
            <a:pPr marL="0" indent="0">
              <a:buNone/>
            </a:pPr>
            <a:r>
              <a:rPr lang="en-US" sz="1400" dirty="0">
                <a:ea typeface="+mn-lt"/>
                <a:cs typeface="+mn-lt"/>
              </a:rPr>
              <a:t>At least 3 students as selected by the SGA </a:t>
            </a:r>
            <a:endParaRPr lang="en-US" sz="1400" dirty="0">
              <a:cs typeface="Sabon Next LT"/>
            </a:endParaRPr>
          </a:p>
          <a:p>
            <a:pPr marL="260350" indent="-260350">
              <a:buNone/>
            </a:pPr>
            <a:endParaRPr lang="en-US" sz="1400" b="1" dirty="0">
              <a:cs typeface="Sabon Next LT"/>
            </a:endParaRPr>
          </a:p>
          <a:p>
            <a:pPr marL="0" indent="0">
              <a:buNone/>
            </a:pPr>
            <a:r>
              <a:rPr lang="en-US" sz="1400" b="1" dirty="0">
                <a:solidFill>
                  <a:schemeClr val="accent5"/>
                </a:solidFill>
                <a:ea typeface="+mn-lt"/>
                <a:cs typeface="+mn-lt"/>
              </a:rPr>
              <a:t>High School </a:t>
            </a:r>
            <a:r>
              <a:rPr lang="en-US" sz="1400" b="1" u="sng" dirty="0">
                <a:solidFill>
                  <a:schemeClr val="accent5"/>
                </a:solidFill>
                <a:ea typeface="+mn-lt"/>
                <a:cs typeface="+mn-lt"/>
              </a:rPr>
              <a:t>without</a:t>
            </a:r>
            <a:r>
              <a:rPr lang="en-US" sz="1400" b="1" dirty="0">
                <a:solidFill>
                  <a:schemeClr val="accent5"/>
                </a:solidFill>
                <a:ea typeface="+mn-lt"/>
                <a:cs typeface="+mn-lt"/>
              </a:rPr>
              <a:t> Elected Student Government</a:t>
            </a:r>
          </a:p>
          <a:p>
            <a:pPr marL="0" indent="0">
              <a:buNone/>
            </a:pPr>
            <a:r>
              <a:rPr lang="en-US" sz="1400" dirty="0">
                <a:ea typeface="+mn-lt"/>
                <a:cs typeface="+mn-lt"/>
              </a:rPr>
              <a:t>At least 3 students as selected by the principal with GO Team input </a:t>
            </a:r>
            <a:endParaRPr lang="en-US" dirty="0">
              <a:cs typeface="Sabon Next LT"/>
            </a:endParaRPr>
          </a:p>
          <a:p>
            <a:pPr marL="260350" indent="-260350"/>
            <a:endParaRPr lang="en-US" dirty="0">
              <a:cs typeface="Sabon Next LT"/>
            </a:endParaRPr>
          </a:p>
        </p:txBody>
      </p:sp>
      <p:sp>
        <p:nvSpPr>
          <p:cNvPr id="14" name="TextBox 13">
            <a:extLst>
              <a:ext uri="{FF2B5EF4-FFF2-40B4-BE49-F238E27FC236}">
                <a16:creationId xmlns:a16="http://schemas.microsoft.com/office/drawing/2014/main" id="{F8429688-D7E4-60BB-FA7C-9FCC307945B0}"/>
              </a:ext>
            </a:extLst>
          </p:cNvPr>
          <p:cNvSpPr txBox="1"/>
          <p:nvPr/>
        </p:nvSpPr>
        <p:spPr>
          <a:xfrm>
            <a:off x="713232" y="880961"/>
            <a:ext cx="10671048" cy="1831271"/>
          </a:xfrm>
          <a:prstGeom prst="rect">
            <a:avLst/>
          </a:prstGeom>
          <a:noFill/>
        </p:spPr>
        <p:txBody>
          <a:bodyPr wrap="square" lIns="91440" tIns="45720" rIns="91440" bIns="45720" rtlCol="0" anchor="t">
            <a:spAutoFit/>
          </a:bodyPr>
          <a:lstStyle/>
          <a:p>
            <a:pPr>
              <a:spcAft>
                <a:spcPts val="600"/>
              </a:spcAft>
            </a:pPr>
            <a:r>
              <a:rPr lang="en-US" b="1" u="sng" dirty="0">
                <a:solidFill>
                  <a:schemeClr val="accent2"/>
                </a:solidFill>
                <a:cs typeface="Sabon Next LT"/>
              </a:rPr>
              <a:t>The GO Team will also need to determine who will be on the committee:</a:t>
            </a:r>
            <a:endParaRPr lang="en-US" dirty="0">
              <a:solidFill>
                <a:schemeClr val="accent2"/>
              </a:solidFill>
              <a:cs typeface="Sabon Next LT"/>
            </a:endParaRPr>
          </a:p>
          <a:p>
            <a:pPr marL="800100" lvl="1" indent="-342900">
              <a:buAutoNum type="arabicPeriod"/>
            </a:pPr>
            <a:r>
              <a:rPr lang="en-US" dirty="0">
                <a:cs typeface="Sabon Next LT"/>
              </a:rPr>
              <a:t>The GO Team Chair will name the Committee Chair.</a:t>
            </a:r>
          </a:p>
          <a:p>
            <a:pPr marL="800100" lvl="1" indent="-342900">
              <a:buAutoNum type="arabicPeriod"/>
            </a:pPr>
            <a:r>
              <a:rPr lang="en-US" dirty="0">
                <a:cs typeface="Sabon Next LT"/>
              </a:rPr>
              <a:t>No more than 2 additional GO Team members may be on the committee (a maximum of 3 GO Team Members).</a:t>
            </a:r>
          </a:p>
          <a:p>
            <a:pPr marL="800100" lvl="1" indent="-342900">
              <a:buAutoNum type="arabicPeriod"/>
            </a:pPr>
            <a:r>
              <a:rPr lang="en-US" dirty="0">
                <a:cs typeface="Sabon Next LT"/>
              </a:rPr>
              <a:t>Committee must have </a:t>
            </a:r>
            <a:r>
              <a:rPr lang="en-US" b="1" dirty="0">
                <a:cs typeface="Sabon Next LT"/>
              </a:rPr>
              <a:t>at least 3 students</a:t>
            </a:r>
            <a:r>
              <a:rPr lang="en-US" dirty="0">
                <a:cs typeface="Sabon Next LT"/>
              </a:rPr>
              <a:t> as outlined below:</a:t>
            </a:r>
          </a:p>
          <a:p>
            <a:pPr marL="800100" lvl="1" indent="-342900">
              <a:buAutoNum type="arabicPeriod"/>
            </a:pPr>
            <a:r>
              <a:rPr lang="en-US" dirty="0">
                <a:cs typeface="Sabon Next LT"/>
              </a:rPr>
              <a:t>Other committee members may be added, as determined by the GO Team. </a:t>
            </a:r>
          </a:p>
        </p:txBody>
      </p:sp>
      <p:sp>
        <p:nvSpPr>
          <p:cNvPr id="8" name="Text Placeholder 7">
            <a:extLst>
              <a:ext uri="{FF2B5EF4-FFF2-40B4-BE49-F238E27FC236}">
                <a16:creationId xmlns:a16="http://schemas.microsoft.com/office/drawing/2014/main" id="{78E6A636-1441-5CAE-47BC-3136382899C9}"/>
              </a:ext>
            </a:extLst>
          </p:cNvPr>
          <p:cNvSpPr>
            <a:spLocks noGrp="1"/>
          </p:cNvSpPr>
          <p:nvPr>
            <p:ph type="body" sz="quarter" idx="18"/>
          </p:nvPr>
        </p:nvSpPr>
        <p:spPr>
          <a:xfrm>
            <a:off x="751615" y="3960236"/>
            <a:ext cx="3332103" cy="2337093"/>
          </a:xfrm>
        </p:spPr>
        <p:txBody>
          <a:bodyPr/>
          <a:lstStyle/>
          <a:p>
            <a:pPr marL="260350" indent="-260350">
              <a:buNone/>
            </a:pPr>
            <a:endParaRPr lang="en-US" sz="1400" b="1" dirty="0">
              <a:ea typeface="+mn-lt"/>
              <a:cs typeface="+mn-lt"/>
            </a:endParaRPr>
          </a:p>
          <a:p>
            <a:pPr marL="0" indent="0">
              <a:buNone/>
            </a:pPr>
            <a:r>
              <a:rPr lang="en-US" sz="1400" b="1" dirty="0">
                <a:solidFill>
                  <a:schemeClr val="accent5"/>
                </a:solidFill>
                <a:ea typeface="+mn-lt"/>
                <a:cs typeface="+mn-lt"/>
              </a:rPr>
              <a:t>Elementary School </a:t>
            </a:r>
            <a:r>
              <a:rPr lang="en-US" sz="1400" b="1" u="sng" dirty="0">
                <a:solidFill>
                  <a:schemeClr val="accent5"/>
                </a:solidFill>
                <a:ea typeface="+mn-lt"/>
                <a:cs typeface="+mn-lt"/>
              </a:rPr>
              <a:t>with</a:t>
            </a:r>
            <a:r>
              <a:rPr lang="en-US" sz="1400" b="1" dirty="0">
                <a:solidFill>
                  <a:schemeClr val="accent5"/>
                </a:solidFill>
                <a:ea typeface="+mn-lt"/>
                <a:cs typeface="+mn-lt"/>
              </a:rPr>
              <a:t> Ambassadors</a:t>
            </a:r>
            <a:r>
              <a:rPr lang="en-US" sz="1400" b="1" dirty="0">
                <a:ea typeface="+mn-lt"/>
                <a:cs typeface="+mn-lt"/>
              </a:rPr>
              <a:t> </a:t>
            </a:r>
            <a:r>
              <a:rPr lang="en-US" sz="1400" dirty="0">
                <a:ea typeface="+mn-lt"/>
                <a:cs typeface="+mn-lt"/>
              </a:rPr>
              <a:t>Recommend inclusion of at least 3 student ambassadors </a:t>
            </a:r>
            <a:endParaRPr lang="en-US" sz="1400" dirty="0">
              <a:cs typeface="Sabon Next LT"/>
            </a:endParaRPr>
          </a:p>
          <a:p>
            <a:pPr marL="260350" indent="-260350">
              <a:buNone/>
            </a:pPr>
            <a:endParaRPr lang="en-US" sz="1400" dirty="0">
              <a:cs typeface="Sabon Next LT"/>
            </a:endParaRPr>
          </a:p>
          <a:p>
            <a:pPr marL="0" indent="0">
              <a:buNone/>
            </a:pPr>
            <a:r>
              <a:rPr lang="en-US" sz="1400" b="1" dirty="0">
                <a:solidFill>
                  <a:schemeClr val="accent5"/>
                </a:solidFill>
                <a:ea typeface="+mn-lt"/>
                <a:cs typeface="+mn-lt"/>
              </a:rPr>
              <a:t>Elementary School </a:t>
            </a:r>
            <a:r>
              <a:rPr lang="en-US" sz="1400" b="1" u="sng" dirty="0">
                <a:solidFill>
                  <a:schemeClr val="accent5"/>
                </a:solidFill>
                <a:ea typeface="+mn-lt"/>
                <a:cs typeface="+mn-lt"/>
              </a:rPr>
              <a:t>without</a:t>
            </a:r>
            <a:r>
              <a:rPr lang="en-US" sz="1400" b="1" dirty="0">
                <a:solidFill>
                  <a:schemeClr val="accent5"/>
                </a:solidFill>
                <a:ea typeface="+mn-lt"/>
                <a:cs typeface="+mn-lt"/>
              </a:rPr>
              <a:t> Ambassadors</a:t>
            </a:r>
            <a:r>
              <a:rPr lang="en-US" sz="1400" dirty="0">
                <a:ea typeface="+mn-lt"/>
                <a:cs typeface="+mn-lt"/>
              </a:rPr>
              <a:t> </a:t>
            </a:r>
          </a:p>
          <a:p>
            <a:pPr marL="0" indent="0">
              <a:buNone/>
            </a:pPr>
            <a:r>
              <a:rPr lang="en-US" sz="1400" dirty="0">
                <a:ea typeface="+mn-lt"/>
                <a:cs typeface="+mn-lt"/>
              </a:rPr>
              <a:t>Recommend inclusion of at least 3 students selected by the principal with GO Team input</a:t>
            </a:r>
            <a:endParaRPr lang="en-US" sz="1400" dirty="0"/>
          </a:p>
        </p:txBody>
      </p:sp>
      <p:sp>
        <p:nvSpPr>
          <p:cNvPr id="5" name="TextBox 4">
            <a:extLst>
              <a:ext uri="{FF2B5EF4-FFF2-40B4-BE49-F238E27FC236}">
                <a16:creationId xmlns:a16="http://schemas.microsoft.com/office/drawing/2014/main" id="{C2A0FD28-855F-85E9-24C4-07E9B3D78C8B}"/>
              </a:ext>
            </a:extLst>
          </p:cNvPr>
          <p:cNvSpPr txBox="1"/>
          <p:nvPr/>
        </p:nvSpPr>
        <p:spPr>
          <a:xfrm>
            <a:off x="8873412" y="158017"/>
            <a:ext cx="3125755" cy="738664"/>
          </a:xfrm>
          <a:prstGeom prst="rect">
            <a:avLst/>
          </a:prstGeom>
          <a:solidFill>
            <a:schemeClr val="accent1"/>
          </a:solidFill>
          <a:ln>
            <a:solidFill>
              <a:schemeClr val="accent4"/>
            </a:solidFill>
          </a:ln>
        </p:spPr>
        <p:txBody>
          <a:bodyPr wrap="square" lIns="91440" tIns="45720" rIns="91440" bIns="45720" rtlCol="0" anchor="t">
            <a:spAutoFit/>
          </a:bodyPr>
          <a:lstStyle/>
          <a:p>
            <a:r>
              <a:rPr lang="en-US" sz="1400" i="1" dirty="0"/>
              <a:t>Only needed if the GO Team voted </a:t>
            </a:r>
            <a:r>
              <a:rPr lang="en-US" sz="1400" dirty="0"/>
              <a:t>YES</a:t>
            </a:r>
            <a:r>
              <a:rPr lang="en-US" sz="1400" i="1" dirty="0"/>
              <a:t> to maintaining or exploring establishing an optional school uniform.</a:t>
            </a:r>
          </a:p>
        </p:txBody>
      </p:sp>
    </p:spTree>
    <p:extLst>
      <p:ext uri="{BB962C8B-B14F-4D97-AF65-F5344CB8AC3E}">
        <p14:creationId xmlns:p14="http://schemas.microsoft.com/office/powerpoint/2010/main" val="234750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200" b="1" i="1" kern="0">
                <a:solidFill>
                  <a:srgbClr val="151515"/>
                </a:solidFill>
                <a:latin typeface="Calibri"/>
                <a:ea typeface="Calibri"/>
                <a:cs typeface="Calibri"/>
                <a:sym typeface="Calibri"/>
              </a:rPr>
              <a:t>APS Strategic Priorities &amp; Initiatives</a:t>
            </a:r>
            <a:endParaRPr sz="200" b="1" i="1" kern="0">
              <a:solidFill>
                <a:srgbClr val="151515"/>
              </a:solidFill>
              <a:latin typeface="Calibri"/>
              <a:ea typeface="Calibri"/>
              <a:cs typeface="Calibri"/>
              <a:sym typeface="Calibri"/>
            </a:endParaRPr>
          </a:p>
        </p:txBody>
      </p:sp>
      <p:sp>
        <p:nvSpPr>
          <p:cNvPr id="338" name="Google Shape;338;p11"/>
          <p:cNvSpPr/>
          <p:nvPr/>
        </p:nvSpPr>
        <p:spPr>
          <a:xfrm>
            <a:off x="6183350" y="4396350"/>
            <a:ext cx="4003500" cy="2461651"/>
          </a:xfrm>
          <a:prstGeom prst="rect">
            <a:avLst/>
          </a:prstGeom>
          <a:solidFill>
            <a:srgbClr val="DDEAF6"/>
          </a:solidFill>
          <a:ln>
            <a:noFill/>
          </a:ln>
        </p:spPr>
        <p:txBody>
          <a:bodyPr spcFirstLastPara="1" wrap="square" lIns="91425" tIns="45700" rIns="91425" bIns="45700" anchor="t" anchorCtr="0">
            <a:noAutofit/>
          </a:bodyPr>
          <a:lstStyle/>
          <a:p>
            <a:pPr defTabSz="914400">
              <a:spcBef>
                <a:spcPts val="600"/>
              </a:spcBef>
              <a:buClr>
                <a:srgbClr val="000000"/>
              </a:buClr>
              <a:buSzPts val="1000"/>
            </a:pPr>
            <a:r>
              <a:rPr lang="en-US" sz="1000" b="1" kern="0" dirty="0">
                <a:solidFill>
                  <a:srgbClr val="000000"/>
                </a:solidFill>
                <a:latin typeface="Calibri"/>
                <a:ea typeface="Calibri"/>
                <a:cs typeface="Calibri"/>
                <a:sym typeface="Calibri"/>
              </a:rPr>
              <a:t>4</a:t>
            </a:r>
            <a:r>
              <a:rPr lang="en-US" sz="800" b="1" kern="0" dirty="0">
                <a:solidFill>
                  <a:srgbClr val="000000"/>
                </a:solidFill>
                <a:latin typeface="Calibri"/>
                <a:ea typeface="Calibri"/>
                <a:cs typeface="Calibri"/>
                <a:sym typeface="Calibri"/>
              </a:rPr>
              <a:t>A.</a:t>
            </a:r>
            <a:r>
              <a:rPr lang="en-US" sz="800" kern="0" dirty="0">
                <a:solidFill>
                  <a:srgbClr val="000000"/>
                </a:solidFill>
                <a:latin typeface="Calibri"/>
                <a:ea typeface="Calibri"/>
                <a:cs typeface="Calibri"/>
                <a:sym typeface="Calibri"/>
              </a:rPr>
              <a:t> CARE Team will monitor students with less than 80% ADA, excluding excused absences, through Individualized Success Plan</a:t>
            </a:r>
            <a:r>
              <a:rPr lang="en-US" sz="800" b="1" kern="0" dirty="0">
                <a:solidFill>
                  <a:srgbClr val="000000"/>
                </a:solidFill>
                <a:latin typeface="Calibri"/>
                <a:ea typeface="Calibri"/>
                <a:cs typeface="Calibri"/>
                <a:sym typeface="Calibri"/>
              </a:rPr>
              <a:t> </a:t>
            </a:r>
          </a:p>
          <a:p>
            <a:pPr defTabSz="914400">
              <a:spcBef>
                <a:spcPts val="600"/>
              </a:spcBef>
              <a:buClr>
                <a:srgbClr val="000000"/>
              </a:buClr>
              <a:buSzPts val="1000"/>
            </a:pPr>
            <a:r>
              <a:rPr lang="en-US" sz="800" b="1" kern="0" dirty="0">
                <a:solidFill>
                  <a:srgbClr val="000000"/>
                </a:solidFill>
                <a:latin typeface="Calibri"/>
                <a:ea typeface="Calibri"/>
                <a:cs typeface="Calibri"/>
                <a:sym typeface="Calibri"/>
              </a:rPr>
              <a:t>4B. </a:t>
            </a:r>
            <a:r>
              <a:rPr lang="en-US" sz="800" kern="0" dirty="0">
                <a:solidFill>
                  <a:srgbClr val="000000"/>
                </a:solidFill>
                <a:latin typeface="Calibri"/>
                <a:ea typeface="Calibri"/>
                <a:cs typeface="Calibri"/>
                <a:sym typeface="Calibri"/>
              </a:rPr>
              <a:t>CARE Team and identified staff will make weekly outreach calls for all students with less than 80% ADA </a:t>
            </a:r>
          </a:p>
          <a:p>
            <a:pPr defTabSz="914400">
              <a:spcBef>
                <a:spcPts val="600"/>
              </a:spcBef>
              <a:buClr>
                <a:srgbClr val="000000"/>
              </a:buClr>
              <a:buSzPts val="1000"/>
            </a:pPr>
            <a:r>
              <a:rPr lang="en-US" sz="800" b="1" kern="0" dirty="0">
                <a:solidFill>
                  <a:srgbClr val="000000"/>
                </a:solidFill>
                <a:latin typeface="Calibri"/>
                <a:ea typeface="Calibri"/>
                <a:cs typeface="Calibri"/>
                <a:sym typeface="Calibri"/>
              </a:rPr>
              <a:t>4C. </a:t>
            </a:r>
            <a:r>
              <a:rPr lang="en-US" sz="800" kern="0" dirty="0">
                <a:solidFill>
                  <a:srgbClr val="000000"/>
                </a:solidFill>
                <a:latin typeface="Calibri"/>
                <a:ea typeface="Calibri"/>
                <a:cs typeface="Calibri"/>
                <a:sym typeface="Calibri"/>
              </a:rPr>
              <a:t>Offer opportunities for students to be engaged in clubs, extra-curricular activities, and extended learning experiences. </a:t>
            </a:r>
            <a:endParaRPr lang="en-US" sz="800" b="1" kern="0" dirty="0">
              <a:solidFill>
                <a:srgbClr val="000000"/>
              </a:solidFill>
              <a:latin typeface="Calibri"/>
              <a:ea typeface="Calibri"/>
              <a:cs typeface="Calibri"/>
              <a:sym typeface="Calibri"/>
            </a:endParaRPr>
          </a:p>
          <a:p>
            <a:pPr defTabSz="914400">
              <a:spcBef>
                <a:spcPts val="600"/>
              </a:spcBef>
              <a:buClr>
                <a:srgbClr val="000000"/>
              </a:buClr>
              <a:buSzPts val="1000"/>
            </a:pPr>
            <a:r>
              <a:rPr lang="en-US" sz="800" b="1" kern="0" dirty="0">
                <a:solidFill>
                  <a:srgbClr val="000000"/>
                </a:solidFill>
                <a:latin typeface="Arial"/>
                <a:cs typeface="Arial"/>
                <a:sym typeface="Arial"/>
              </a:rPr>
              <a:t>5A.</a:t>
            </a:r>
            <a:r>
              <a:rPr lang="en-US" sz="800" kern="0" dirty="0">
                <a:solidFill>
                  <a:srgbClr val="000000"/>
                </a:solidFill>
                <a:latin typeface="Arial"/>
                <a:cs typeface="Arial"/>
                <a:sym typeface="Arial"/>
              </a:rPr>
              <a:t> Den services will be provided to match the specific needs of each student </a:t>
            </a:r>
            <a:endParaRPr sz="800" kern="0" dirty="0">
              <a:solidFill>
                <a:srgbClr val="000000"/>
              </a:solidFill>
              <a:latin typeface="Arial"/>
              <a:cs typeface="Arial"/>
              <a:sym typeface="Arial"/>
            </a:endParaRPr>
          </a:p>
          <a:p>
            <a:pPr defTabSz="914400">
              <a:spcBef>
                <a:spcPts val="600"/>
              </a:spcBef>
              <a:buClr>
                <a:srgbClr val="000000"/>
              </a:buClr>
              <a:buSzPts val="1000"/>
            </a:pPr>
            <a:r>
              <a:rPr lang="en-US" sz="800" b="1" kern="0" dirty="0">
                <a:solidFill>
                  <a:srgbClr val="000000"/>
                </a:solidFill>
                <a:latin typeface="Arial"/>
                <a:cs typeface="Arial"/>
                <a:sym typeface="Arial"/>
              </a:rPr>
              <a:t>5B</a:t>
            </a:r>
            <a:r>
              <a:rPr lang="en-US" sz="800" kern="0" dirty="0">
                <a:solidFill>
                  <a:srgbClr val="000000"/>
                </a:solidFill>
                <a:latin typeface="Arial"/>
                <a:cs typeface="Arial"/>
                <a:sym typeface="Arial"/>
              </a:rPr>
              <a:t>. Advisory classes with integrated SEL lessons</a:t>
            </a:r>
          </a:p>
          <a:p>
            <a:pPr defTabSz="914400">
              <a:spcBef>
                <a:spcPts val="600"/>
              </a:spcBef>
              <a:buClr>
                <a:srgbClr val="000000"/>
              </a:buClr>
              <a:buSzPts val="1000"/>
            </a:pPr>
            <a:r>
              <a:rPr lang="en-US" sz="800" b="1" kern="0" dirty="0">
                <a:solidFill>
                  <a:srgbClr val="000000"/>
                </a:solidFill>
                <a:latin typeface="Arial"/>
                <a:cs typeface="Arial"/>
                <a:sym typeface="Arial"/>
              </a:rPr>
              <a:t>6A. </a:t>
            </a:r>
            <a:r>
              <a:rPr lang="en-US" sz="800" kern="0" dirty="0">
                <a:solidFill>
                  <a:srgbClr val="000000"/>
                </a:solidFill>
                <a:latin typeface="Arial"/>
                <a:cs typeface="Arial"/>
                <a:sym typeface="Arial"/>
              </a:rPr>
              <a:t>Provision of devices to create a 1:1 access, tech support, ……….</a:t>
            </a:r>
          </a:p>
          <a:p>
            <a:pPr defTabSz="914400">
              <a:spcBef>
                <a:spcPts val="600"/>
              </a:spcBef>
              <a:buClr>
                <a:srgbClr val="000000"/>
              </a:buClr>
              <a:buSzPts val="1000"/>
            </a:pPr>
            <a:r>
              <a:rPr lang="en-US" sz="800" b="1" kern="0" dirty="0">
                <a:solidFill>
                  <a:srgbClr val="000000"/>
                </a:solidFill>
                <a:latin typeface="Arial"/>
                <a:cs typeface="Arial"/>
                <a:sym typeface="Arial"/>
              </a:rPr>
              <a:t>6B. </a:t>
            </a:r>
            <a:r>
              <a:rPr lang="en-US" sz="800" kern="0" dirty="0">
                <a:solidFill>
                  <a:srgbClr val="000000"/>
                </a:solidFill>
                <a:latin typeface="Arial"/>
                <a:cs typeface="Arial"/>
                <a:sym typeface="Arial"/>
              </a:rPr>
              <a:t>Utilization of interactive technology platforms to promote personalized and adaptive student learning and create individualized student learning paths</a:t>
            </a:r>
          </a:p>
          <a:p>
            <a:pPr defTabSz="914400">
              <a:spcBef>
                <a:spcPts val="600"/>
              </a:spcBef>
              <a:buClr>
                <a:srgbClr val="000000"/>
              </a:buClr>
              <a:buSzPts val="1000"/>
            </a:pPr>
            <a:endParaRPr sz="900" b="1" kern="0" dirty="0">
              <a:solidFill>
                <a:srgbClr val="000000"/>
              </a:solidFill>
              <a:latin typeface="Arial"/>
              <a:cs typeface="Arial"/>
              <a:sym typeface="Arial"/>
            </a:endParaRPr>
          </a:p>
          <a:p>
            <a:pPr defTabSz="914400">
              <a:spcBef>
                <a:spcPts val="600"/>
              </a:spcBef>
              <a:buClr>
                <a:srgbClr val="000000"/>
              </a:buClr>
              <a:buSzPts val="1000"/>
            </a:pPr>
            <a:endParaRPr sz="900" kern="0" dirty="0">
              <a:solidFill>
                <a:srgbClr val="000000"/>
              </a:solidFill>
              <a:latin typeface="Arial"/>
              <a:cs typeface="Arial"/>
              <a:sym typeface="Arial"/>
            </a:endParaRPr>
          </a:p>
          <a:p>
            <a:pPr defTabSz="914400">
              <a:spcBef>
                <a:spcPts val="600"/>
              </a:spcBef>
              <a:buClr>
                <a:srgbClr val="000000"/>
              </a:buClr>
              <a:buSzPts val="1000"/>
            </a:pPr>
            <a:endParaRPr sz="1000" b="1" kern="0" dirty="0">
              <a:solidFill>
                <a:srgbClr val="000000"/>
              </a:solidFill>
              <a:latin typeface="Calibri"/>
              <a:ea typeface="Calibri"/>
              <a:cs typeface="Calibri"/>
              <a:sym typeface="Calibri"/>
            </a:endParaRPr>
          </a:p>
        </p:txBody>
      </p:sp>
      <p:sp>
        <p:nvSpPr>
          <p:cNvPr id="339" name="Google Shape;339;p11"/>
          <p:cNvSpPr txBox="1"/>
          <p:nvPr/>
        </p:nvSpPr>
        <p:spPr>
          <a:xfrm>
            <a:off x="4652025" y="-43275"/>
            <a:ext cx="1973400" cy="400079"/>
          </a:xfrm>
          <a:prstGeom prst="rect">
            <a:avLst/>
          </a:prstGeom>
          <a:noFill/>
          <a:ln>
            <a:noFill/>
          </a:ln>
        </p:spPr>
        <p:txBody>
          <a:bodyPr spcFirstLastPara="1" wrap="square" lIns="91425" tIns="91425" rIns="91425" bIns="91425" anchor="t" anchorCtr="0">
            <a:spAutoFit/>
          </a:bodyPr>
          <a:lstStyle/>
          <a:p>
            <a:pPr algn="ctr" defTabSz="914400">
              <a:buClr>
                <a:srgbClr val="000000"/>
              </a:buClr>
              <a:buSzPts val="3500"/>
            </a:pPr>
            <a:r>
              <a:rPr lang="en-US" sz="1400" b="1" kern="0" dirty="0">
                <a:solidFill>
                  <a:srgbClr val="151515"/>
                </a:solidFill>
                <a:latin typeface="Calibri"/>
                <a:ea typeface="Calibri"/>
                <a:cs typeface="Calibri"/>
                <a:sym typeface="Calibri"/>
              </a:rPr>
              <a:t>Young Middle School</a:t>
            </a:r>
            <a:endParaRPr sz="200" kern="0" dirty="0">
              <a:solidFill>
                <a:srgbClr val="151515"/>
              </a:solidFill>
              <a:latin typeface="Calibri"/>
              <a:ea typeface="Calibri"/>
              <a:cs typeface="Calibri"/>
              <a:sym typeface="Calibri"/>
            </a:endParaRPr>
          </a:p>
        </p:txBody>
      </p:sp>
      <p:sp>
        <p:nvSpPr>
          <p:cNvPr id="340" name="Google Shape;340;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200" b="1" i="1" kern="0">
                <a:solidFill>
                  <a:srgbClr val="151515"/>
                </a:solidFill>
                <a:latin typeface="Calibri"/>
                <a:ea typeface="Calibri"/>
                <a:cs typeface="Calibri"/>
                <a:sym typeface="Calibri"/>
              </a:rPr>
              <a:t>School Strategies</a:t>
            </a:r>
            <a:endParaRPr sz="200" b="1" i="1" kern="0">
              <a:solidFill>
                <a:srgbClr val="151515"/>
              </a:solidFill>
              <a:latin typeface="Calibri"/>
              <a:ea typeface="Calibri"/>
              <a:cs typeface="Calibri"/>
              <a:sym typeface="Calibri"/>
            </a:endParaRPr>
          </a:p>
        </p:txBody>
      </p:sp>
      <p:sp>
        <p:nvSpPr>
          <p:cNvPr id="344" name="Google Shape;344;p11"/>
          <p:cNvSpPr txBox="1">
            <a:spLocks noGrp="1"/>
          </p:cNvSpPr>
          <p:nvPr>
            <p:ph type="sldNum" idx="12"/>
          </p:nvPr>
        </p:nvSpPr>
        <p:spPr>
          <a:xfrm>
            <a:off x="8550379" y="6542395"/>
            <a:ext cx="2057400" cy="365125"/>
          </a:xfrm>
          <a:prstGeom prst="rect">
            <a:avLst/>
          </a:prstGeom>
          <a:noFill/>
          <a:ln>
            <a:noFill/>
          </a:ln>
        </p:spPr>
        <p:txBody>
          <a:bodyPr spcFirstLastPara="1" wrap="square" lIns="91425" tIns="45700" rIns="91425" bIns="45700" anchor="ctr" anchorCtr="0">
            <a:noAutofit/>
          </a:bodyPr>
          <a:lstStyle/>
          <a:p>
            <a:pPr defTabSz="914400">
              <a:buClr>
                <a:srgbClr val="000000"/>
              </a:buClr>
            </a:pPr>
            <a:fld id="{00000000-1234-1234-1234-123412341234}" type="slidenum">
              <a:rPr lang="en-US" sz="1000" kern="0">
                <a:solidFill>
                  <a:srgbClr val="000000"/>
                </a:solidFill>
                <a:latin typeface="Verdana"/>
                <a:ea typeface="Verdana"/>
                <a:cs typeface="Verdana"/>
                <a:sym typeface="Verdana"/>
              </a:rPr>
              <a:pPr defTabSz="914400">
                <a:buClr>
                  <a:srgbClr val="000000"/>
                </a:buClr>
              </a:pPr>
              <a:t>4</a:t>
            </a:fld>
            <a:endParaRPr sz="1000" kern="0">
              <a:solidFill>
                <a:srgbClr val="000000"/>
              </a:solidFill>
              <a:latin typeface="Verdana"/>
              <a:ea typeface="Verdana"/>
              <a:cs typeface="Verdana"/>
              <a:sym typeface="Verdana"/>
            </a:endParaRPr>
          </a:p>
        </p:txBody>
      </p:sp>
      <p:sp>
        <p:nvSpPr>
          <p:cNvPr id="345" name="Google Shape;345;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200" b="1" i="1" kern="0">
                <a:solidFill>
                  <a:srgbClr val="151515"/>
                </a:solidFill>
                <a:latin typeface="Calibri"/>
                <a:ea typeface="Calibri"/>
                <a:cs typeface="Calibri"/>
                <a:sym typeface="Calibri"/>
              </a:rPr>
              <a:t>School Strategic Priorities</a:t>
            </a:r>
            <a:endParaRPr sz="200" b="1" i="1" kern="0">
              <a:solidFill>
                <a:srgbClr val="151515"/>
              </a:solidFill>
              <a:latin typeface="Calibri"/>
              <a:ea typeface="Calibri"/>
              <a:cs typeface="Calibri"/>
              <a:sym typeface="Calibri"/>
            </a:endParaRPr>
          </a:p>
        </p:txBody>
      </p:sp>
      <p:sp>
        <p:nvSpPr>
          <p:cNvPr id="346" name="Google Shape;346;p11"/>
          <p:cNvSpPr/>
          <p:nvPr/>
        </p:nvSpPr>
        <p:spPr>
          <a:xfrm>
            <a:off x="3496461" y="2477394"/>
            <a:ext cx="2418900" cy="784790"/>
          </a:xfrm>
          <a:prstGeom prst="rect">
            <a:avLst/>
          </a:prstGeom>
          <a:noFill/>
          <a:ln>
            <a:noFill/>
          </a:ln>
        </p:spPr>
        <p:txBody>
          <a:bodyPr spcFirstLastPara="1" wrap="square" lIns="91425" tIns="45700" rIns="91425" bIns="45700" anchor="t" anchorCtr="0">
            <a:spAutoFit/>
          </a:bodyPr>
          <a:lstStyle/>
          <a:p>
            <a:pPr marL="228600" indent="-165100" defTabSz="914400">
              <a:spcBef>
                <a:spcPts val="600"/>
              </a:spcBef>
              <a:buClr>
                <a:srgbClr val="000000"/>
              </a:buClr>
              <a:buSzPts val="1000"/>
            </a:pPr>
            <a:endParaRPr sz="1000" b="1" kern="0" dirty="0">
              <a:solidFill>
                <a:srgbClr val="000000"/>
              </a:solidFill>
              <a:latin typeface="Calibri"/>
              <a:ea typeface="Calibri"/>
              <a:cs typeface="Calibri"/>
              <a:sym typeface="Calibri"/>
            </a:endParaRPr>
          </a:p>
          <a:p>
            <a:pPr marL="228600" indent="-165100" defTabSz="914400">
              <a:spcBef>
                <a:spcPts val="600"/>
              </a:spcBef>
              <a:buClr>
                <a:srgbClr val="000000"/>
              </a:buClr>
              <a:buSzPts val="1000"/>
            </a:pPr>
            <a:endParaRPr sz="1000" b="1" kern="0" dirty="0">
              <a:solidFill>
                <a:srgbClr val="000000"/>
              </a:solidFill>
              <a:latin typeface="Calibri"/>
              <a:ea typeface="Calibri"/>
              <a:cs typeface="Calibri"/>
              <a:sym typeface="Calibri"/>
            </a:endParaRPr>
          </a:p>
          <a:p>
            <a:pPr defTabSz="914400">
              <a:spcBef>
                <a:spcPts val="600"/>
              </a:spcBef>
              <a:buClr>
                <a:srgbClr val="000000"/>
              </a:buClr>
              <a:buSzPts val="1000"/>
            </a:pPr>
            <a:endParaRPr sz="1000" b="1" kern="0" dirty="0">
              <a:solidFill>
                <a:srgbClr val="000000"/>
              </a:solidFill>
              <a:latin typeface="Calibri"/>
              <a:ea typeface="Calibri"/>
              <a:cs typeface="Calibri"/>
              <a:sym typeface="Calibri"/>
            </a:endParaRPr>
          </a:p>
        </p:txBody>
      </p:sp>
      <p:sp>
        <p:nvSpPr>
          <p:cNvPr id="348" name="Google Shape;348;p11"/>
          <p:cNvSpPr txBox="1"/>
          <p:nvPr/>
        </p:nvSpPr>
        <p:spPr>
          <a:xfrm>
            <a:off x="1577024" y="72376"/>
            <a:ext cx="3384768" cy="954077"/>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000" b="1" i="1" u="sng" kern="0" dirty="0">
                <a:solidFill>
                  <a:srgbClr val="151515"/>
                </a:solidFill>
                <a:latin typeface="Calibri"/>
                <a:ea typeface="Calibri"/>
                <a:cs typeface="Calibri"/>
                <a:sym typeface="Calibri"/>
              </a:rPr>
              <a:t>Mission: </a:t>
            </a:r>
            <a:r>
              <a:rPr lang="en-US" sz="1000" kern="0" dirty="0">
                <a:solidFill>
                  <a:srgbClr val="000000"/>
                </a:solidFill>
                <a:latin typeface="Arial"/>
                <a:cs typeface="Arial"/>
                <a:sym typeface="Arial"/>
              </a:rPr>
              <a:t>The mission of Jean Childs Young Middle School is to prepare students to be globally competitive through rigorous and equitable instruction, a continuum of care and services, and active partnerships with parents and community stakeholders.</a:t>
            </a:r>
            <a:endParaRPr sz="1000" kern="0" dirty="0">
              <a:solidFill>
                <a:srgbClr val="151515"/>
              </a:solidFill>
              <a:latin typeface="Calibri"/>
              <a:ea typeface="Calibri"/>
              <a:cs typeface="Calibri"/>
              <a:sym typeface="Calibri"/>
            </a:endParaRPr>
          </a:p>
        </p:txBody>
      </p:sp>
      <p:sp>
        <p:nvSpPr>
          <p:cNvPr id="349" name="Google Shape;349;p11"/>
          <p:cNvSpPr txBox="1"/>
          <p:nvPr/>
        </p:nvSpPr>
        <p:spPr>
          <a:xfrm>
            <a:off x="6467675" y="49076"/>
            <a:ext cx="4140000" cy="800189"/>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000" b="1" i="1" u="sng" kern="0" dirty="0">
                <a:solidFill>
                  <a:srgbClr val="151515"/>
                </a:solidFill>
                <a:latin typeface="Calibri"/>
                <a:ea typeface="Calibri"/>
                <a:cs typeface="Calibri"/>
                <a:sym typeface="Calibri"/>
              </a:rPr>
              <a:t>Vision: </a:t>
            </a:r>
            <a:r>
              <a:rPr lang="en-US" sz="1000" kern="0" dirty="0">
                <a:solidFill>
                  <a:srgbClr val="000000"/>
                </a:solidFill>
                <a:latin typeface="Arial"/>
                <a:cs typeface="Arial"/>
                <a:sym typeface="Arial"/>
              </a:rPr>
              <a:t>Jean Childs Young Middle School will be a high performing IB school of choice where students want to learn, parents and families engage, educators empower students to succeed, and the community collaborates with the school to rebuild the legacy.</a:t>
            </a:r>
            <a:endParaRPr sz="1000" kern="0" dirty="0">
              <a:solidFill>
                <a:srgbClr val="151515"/>
              </a:solidFill>
              <a:latin typeface="Calibri"/>
              <a:ea typeface="Calibri"/>
              <a:cs typeface="Calibri"/>
              <a:sym typeface="Calibri"/>
            </a:endParaRPr>
          </a:p>
        </p:txBody>
      </p:sp>
      <p:sp>
        <p:nvSpPr>
          <p:cNvPr id="350" name="Google Shape;350;p11"/>
          <p:cNvSpPr/>
          <p:nvPr/>
        </p:nvSpPr>
        <p:spPr>
          <a:xfrm>
            <a:off x="1577025" y="2282775"/>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defTabSz="914400">
              <a:buClr>
                <a:srgbClr val="000000"/>
              </a:buClr>
              <a:buSzPts val="1100"/>
            </a:pPr>
            <a:r>
              <a:rPr lang="en-US" sz="1100" b="1" kern="0">
                <a:solidFill>
                  <a:srgbClr val="FFFFFF"/>
                </a:solidFill>
                <a:latin typeface="Calibri"/>
                <a:ea typeface="Calibri"/>
                <a:cs typeface="Calibri"/>
                <a:sym typeface="Calibri"/>
              </a:rPr>
              <a:t>Fostering Academic Excellence for All</a:t>
            </a:r>
            <a:endParaRPr sz="1100" b="1" kern="0">
              <a:solidFill>
                <a:srgbClr val="FFFFFF"/>
              </a:solidFill>
              <a:latin typeface="Calibri"/>
              <a:ea typeface="Calibri"/>
              <a:cs typeface="Calibri"/>
              <a:sym typeface="Calibri"/>
            </a:endParaRPr>
          </a:p>
          <a:p>
            <a:pPr algn="ctr" defTabSz="914400">
              <a:buClr>
                <a:srgbClr val="000000"/>
              </a:buClr>
              <a:buSzPts val="900"/>
            </a:pPr>
            <a:r>
              <a:rPr lang="en-US" sz="900" kern="0">
                <a:solidFill>
                  <a:srgbClr val="FFFFFF"/>
                </a:solidFill>
                <a:latin typeface="Calibri"/>
                <a:ea typeface="Calibri"/>
                <a:cs typeface="Calibri"/>
                <a:sym typeface="Calibri"/>
              </a:rPr>
              <a:t>Data</a:t>
            </a:r>
            <a:endParaRPr sz="900" kern="0">
              <a:solidFill>
                <a:srgbClr val="FFFFFF"/>
              </a:solidFill>
              <a:latin typeface="Calibri"/>
              <a:ea typeface="Calibri"/>
              <a:cs typeface="Calibri"/>
              <a:sym typeface="Calibri"/>
            </a:endParaRPr>
          </a:p>
          <a:p>
            <a:pPr algn="ctr" defTabSz="914400">
              <a:buClr>
                <a:srgbClr val="000000"/>
              </a:buClr>
              <a:buSzPts val="900"/>
            </a:pPr>
            <a:r>
              <a:rPr lang="en-US" sz="900" kern="0">
                <a:solidFill>
                  <a:srgbClr val="FFFFFF"/>
                </a:solidFill>
                <a:latin typeface="Calibri"/>
                <a:ea typeface="Calibri"/>
                <a:cs typeface="Calibri"/>
                <a:sym typeface="Calibri"/>
              </a:rPr>
              <a:t>Curriculum &amp; Instruction</a:t>
            </a:r>
            <a:endParaRPr sz="900" kern="0">
              <a:solidFill>
                <a:srgbClr val="FFFFFF"/>
              </a:solidFill>
              <a:latin typeface="Calibri"/>
              <a:ea typeface="Calibri"/>
              <a:cs typeface="Calibri"/>
              <a:sym typeface="Calibri"/>
            </a:endParaRPr>
          </a:p>
          <a:p>
            <a:pPr algn="ctr" defTabSz="914400">
              <a:buClr>
                <a:srgbClr val="FFFFFF"/>
              </a:buClr>
              <a:buSzPts val="4000"/>
            </a:pPr>
            <a:r>
              <a:rPr lang="en-US" sz="900" kern="0">
                <a:solidFill>
                  <a:srgbClr val="FFFFFF"/>
                </a:solidFill>
                <a:latin typeface="Calibri"/>
                <a:ea typeface="Calibri"/>
                <a:cs typeface="Calibri"/>
                <a:sym typeface="Calibri"/>
              </a:rPr>
              <a:t>Signature Program</a:t>
            </a:r>
            <a:endParaRPr sz="900" kern="0">
              <a:solidFill>
                <a:srgbClr val="FFFFFF"/>
              </a:solidFill>
              <a:latin typeface="Calibri"/>
              <a:ea typeface="Calibri"/>
              <a:cs typeface="Calibri"/>
              <a:sym typeface="Calibri"/>
            </a:endParaRPr>
          </a:p>
        </p:txBody>
      </p:sp>
      <p:sp>
        <p:nvSpPr>
          <p:cNvPr id="351" name="Google Shape;351;p11"/>
          <p:cNvSpPr/>
          <p:nvPr/>
        </p:nvSpPr>
        <p:spPr>
          <a:xfrm>
            <a:off x="1577025" y="43963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defTabSz="914400">
              <a:buClr>
                <a:srgbClr val="000000"/>
              </a:buClr>
              <a:buSzPts val="1200"/>
            </a:pPr>
            <a:r>
              <a:rPr lang="en-US" sz="1200" b="1" kern="0">
                <a:solidFill>
                  <a:srgbClr val="FFFFFF"/>
                </a:solidFill>
                <a:latin typeface="Calibri"/>
                <a:ea typeface="Calibri"/>
                <a:cs typeface="Calibri"/>
                <a:sym typeface="Calibri"/>
              </a:rPr>
              <a:t>Building a Culture of Student Support</a:t>
            </a:r>
            <a:endParaRPr sz="1100" b="1" kern="0">
              <a:solidFill>
                <a:srgbClr val="FFFFFF"/>
              </a:solidFill>
              <a:latin typeface="Calibri"/>
              <a:ea typeface="Calibri"/>
              <a:cs typeface="Calibri"/>
              <a:sym typeface="Calibri"/>
            </a:endParaRPr>
          </a:p>
          <a:p>
            <a:pPr algn="ctr" defTabSz="914400">
              <a:buClr>
                <a:srgbClr val="000000"/>
              </a:buClr>
              <a:buSzPts val="900"/>
            </a:pPr>
            <a:r>
              <a:rPr lang="en-US" sz="900" kern="0">
                <a:solidFill>
                  <a:srgbClr val="FFFFFF"/>
                </a:solidFill>
                <a:latin typeface="Calibri"/>
                <a:ea typeface="Calibri"/>
                <a:cs typeface="Calibri"/>
                <a:sym typeface="Calibri"/>
              </a:rPr>
              <a:t>Whole Child &amp; Intervention</a:t>
            </a:r>
            <a:endParaRPr sz="900" kern="0">
              <a:solidFill>
                <a:srgbClr val="FFFFFF"/>
              </a:solidFill>
              <a:latin typeface="Calibri"/>
              <a:ea typeface="Calibri"/>
              <a:cs typeface="Calibri"/>
              <a:sym typeface="Calibri"/>
            </a:endParaRPr>
          </a:p>
          <a:p>
            <a:pPr algn="ctr" defTabSz="914400">
              <a:buClr>
                <a:srgbClr val="000000"/>
              </a:buClr>
              <a:buSzPts val="900"/>
            </a:pPr>
            <a:r>
              <a:rPr lang="en-US" sz="900" kern="0">
                <a:solidFill>
                  <a:srgbClr val="FFFFFF"/>
                </a:solidFill>
                <a:latin typeface="Calibri"/>
                <a:ea typeface="Calibri"/>
                <a:cs typeface="Calibri"/>
                <a:sym typeface="Calibri"/>
              </a:rPr>
              <a:t>Personalized Learning</a:t>
            </a:r>
            <a:endParaRPr sz="900" kern="0">
              <a:solidFill>
                <a:srgbClr val="FFFFFF"/>
              </a:solidFill>
              <a:latin typeface="Calibri"/>
              <a:ea typeface="Calibri"/>
              <a:cs typeface="Calibri"/>
              <a:sym typeface="Calibri"/>
            </a:endParaRPr>
          </a:p>
        </p:txBody>
      </p:sp>
      <p:sp>
        <p:nvSpPr>
          <p:cNvPr id="352" name="Google Shape;352;p11"/>
          <p:cNvSpPr/>
          <p:nvPr/>
        </p:nvSpPr>
        <p:spPr>
          <a:xfrm>
            <a:off x="3507000" y="2115226"/>
            <a:ext cx="2418900" cy="846345"/>
          </a:xfrm>
          <a:prstGeom prst="rect">
            <a:avLst/>
          </a:prstGeom>
          <a:noFill/>
          <a:ln>
            <a:noFill/>
          </a:ln>
        </p:spPr>
        <p:txBody>
          <a:bodyPr spcFirstLastPara="1" wrap="square" lIns="91425" tIns="45700" rIns="91425" bIns="45700" anchor="t" anchorCtr="0">
            <a:spAutoFit/>
          </a:bodyPr>
          <a:lstStyle/>
          <a:p>
            <a:pPr defTabSz="914400">
              <a:spcBef>
                <a:spcPts val="600"/>
              </a:spcBef>
              <a:buClr>
                <a:srgbClr val="000000"/>
              </a:buClr>
            </a:pPr>
            <a:endParaRPr sz="1000" b="1" kern="0" dirty="0">
              <a:solidFill>
                <a:srgbClr val="000000"/>
              </a:solidFill>
              <a:latin typeface="Calibri"/>
              <a:ea typeface="Calibri"/>
              <a:cs typeface="Calibri"/>
              <a:sym typeface="Calibri"/>
            </a:endParaRPr>
          </a:p>
          <a:p>
            <a:pPr defTabSz="914400">
              <a:spcBef>
                <a:spcPts val="600"/>
              </a:spcBef>
              <a:buClr>
                <a:srgbClr val="000000"/>
              </a:buClr>
            </a:pPr>
            <a:endParaRPr sz="1400" kern="0" dirty="0">
              <a:solidFill>
                <a:srgbClr val="000000"/>
              </a:solidFill>
              <a:latin typeface="Arial"/>
              <a:cs typeface="Arial"/>
              <a:sym typeface="Arial"/>
            </a:endParaRPr>
          </a:p>
          <a:p>
            <a:pPr defTabSz="914400">
              <a:spcBef>
                <a:spcPts val="600"/>
              </a:spcBef>
              <a:buClr>
                <a:srgbClr val="000000"/>
              </a:buClr>
              <a:buSzPts val="1000"/>
            </a:pPr>
            <a:endParaRPr sz="1000" kern="0" dirty="0">
              <a:solidFill>
                <a:srgbClr val="000000"/>
              </a:solidFill>
              <a:latin typeface="Calibri"/>
              <a:ea typeface="Calibri"/>
              <a:cs typeface="Calibri"/>
              <a:sym typeface="Calibri"/>
            </a:endParaRPr>
          </a:p>
        </p:txBody>
      </p:sp>
      <p:sp>
        <p:nvSpPr>
          <p:cNvPr id="353" name="Google Shape;353;p11"/>
          <p:cNvSpPr txBox="1"/>
          <p:nvPr/>
        </p:nvSpPr>
        <p:spPr>
          <a:xfrm>
            <a:off x="4879000" y="562450"/>
            <a:ext cx="1588800" cy="400200"/>
          </a:xfrm>
          <a:prstGeom prst="rect">
            <a:avLst/>
          </a:prstGeom>
          <a:noFill/>
          <a:ln>
            <a:noFill/>
          </a:ln>
        </p:spPr>
        <p:txBody>
          <a:bodyPr spcFirstLastPara="1" wrap="square" lIns="91425" tIns="91425" rIns="91425" bIns="91425" anchor="t" anchorCtr="0">
            <a:spAutoFit/>
          </a:bodyPr>
          <a:lstStyle/>
          <a:p>
            <a:pPr algn="ctr" defTabSz="914400">
              <a:buClr>
                <a:srgbClr val="000000"/>
              </a:buClr>
            </a:pPr>
            <a:r>
              <a:rPr lang="en-US" sz="1400" b="1" kern="0">
                <a:solidFill>
                  <a:srgbClr val="000000"/>
                </a:solidFill>
                <a:latin typeface="Calibri"/>
                <a:ea typeface="Calibri"/>
                <a:cs typeface="Calibri"/>
                <a:sym typeface="Calibri"/>
              </a:rPr>
              <a:t>SMART GOALS</a:t>
            </a:r>
            <a:endParaRPr sz="1400" b="1" kern="0">
              <a:solidFill>
                <a:srgbClr val="000000"/>
              </a:solidFill>
              <a:latin typeface="Calibri"/>
              <a:ea typeface="Calibri"/>
              <a:cs typeface="Calibri"/>
              <a:sym typeface="Calibri"/>
            </a:endParaRPr>
          </a:p>
        </p:txBody>
      </p:sp>
      <p:sp>
        <p:nvSpPr>
          <p:cNvPr id="2" name="Rectangle 1"/>
          <p:cNvSpPr/>
          <p:nvPr/>
        </p:nvSpPr>
        <p:spPr>
          <a:xfrm>
            <a:off x="3526923" y="2318213"/>
            <a:ext cx="2337146" cy="1323439"/>
          </a:xfrm>
          <a:prstGeom prst="rect">
            <a:avLst/>
          </a:prstGeom>
        </p:spPr>
        <p:txBody>
          <a:bodyPr wrap="square">
            <a:spAutoFit/>
          </a:bodyPr>
          <a:lstStyle/>
          <a:p>
            <a:pPr marL="457200" indent="-292100" defTabSz="914400">
              <a:spcBef>
                <a:spcPts val="600"/>
              </a:spcBef>
              <a:buClr>
                <a:srgbClr val="595959"/>
              </a:buClr>
              <a:buSzPts val="1000"/>
              <a:buFont typeface="Arial"/>
              <a:buAutoNum type="arabicPeriod"/>
            </a:pPr>
            <a:r>
              <a:rPr lang="en-US" sz="1000" kern="0" dirty="0">
                <a:solidFill>
                  <a:srgbClr val="000000"/>
                </a:solidFill>
                <a:latin typeface="Calibri"/>
                <a:ea typeface="Calibri"/>
                <a:cs typeface="Calibri"/>
                <a:sym typeface="Calibri"/>
              </a:rPr>
              <a:t>Use data to drive instruction and academic decisions. </a:t>
            </a:r>
          </a:p>
          <a:p>
            <a:pPr marL="457200" indent="-292100" defTabSz="914400">
              <a:buClr>
                <a:srgbClr val="595959"/>
              </a:buClr>
              <a:buSzPts val="1000"/>
              <a:buFont typeface="Arial"/>
              <a:buAutoNum type="arabicPeriod"/>
            </a:pPr>
            <a:r>
              <a:rPr lang="en-US" sz="1000" kern="0" dirty="0">
                <a:solidFill>
                  <a:srgbClr val="000000"/>
                </a:solidFill>
                <a:latin typeface="Calibri"/>
                <a:ea typeface="Calibri"/>
                <a:cs typeface="Calibri"/>
                <a:sym typeface="Calibri"/>
              </a:rPr>
              <a:t>Increase academic achievement and promote growth in ELA and Math.</a:t>
            </a:r>
          </a:p>
          <a:p>
            <a:pPr marL="457200" indent="-304800" defTabSz="914400">
              <a:buClr>
                <a:srgbClr val="000000"/>
              </a:buClr>
              <a:buSzPts val="1200"/>
              <a:buFont typeface="Calibri"/>
              <a:buAutoNum type="arabicPeriod"/>
            </a:pPr>
            <a:r>
              <a:rPr lang="en-US" sz="1000" kern="0" dirty="0">
                <a:solidFill>
                  <a:srgbClr val="000000"/>
                </a:solidFill>
                <a:latin typeface="Calibri"/>
                <a:ea typeface="Calibri"/>
                <a:cs typeface="Calibri"/>
                <a:sym typeface="Calibri"/>
              </a:rPr>
              <a:t>Implement IB Program standards and practices with fidelity. </a:t>
            </a:r>
          </a:p>
        </p:txBody>
      </p:sp>
      <p:sp>
        <p:nvSpPr>
          <p:cNvPr id="21" name="Google Shape;337;p11"/>
          <p:cNvSpPr/>
          <p:nvPr/>
        </p:nvSpPr>
        <p:spPr>
          <a:xfrm>
            <a:off x="6183350" y="2088917"/>
            <a:ext cx="4003500" cy="2149128"/>
          </a:xfrm>
          <a:prstGeom prst="rect">
            <a:avLst/>
          </a:prstGeom>
          <a:solidFill>
            <a:srgbClr val="F2F2F2"/>
          </a:solidFill>
          <a:ln>
            <a:noFill/>
          </a:ln>
        </p:spPr>
        <p:txBody>
          <a:bodyPr spcFirstLastPara="1" wrap="square" lIns="91425" tIns="45700" rIns="91425" bIns="45700" anchor="t" anchorCtr="0">
            <a:noAutofit/>
          </a:bodyPr>
          <a:lstStyle/>
          <a:p>
            <a:pPr defTabSz="914400">
              <a:buClr>
                <a:srgbClr val="000000"/>
              </a:buClr>
              <a:buSzPts val="1000"/>
            </a:pPr>
            <a:r>
              <a:rPr lang="en-US" sz="1000" b="1" kern="0" dirty="0">
                <a:solidFill>
                  <a:srgbClr val="000000"/>
                </a:solidFill>
                <a:latin typeface="Calibri"/>
                <a:ea typeface="Calibri"/>
                <a:cs typeface="Calibri"/>
                <a:sym typeface="Calibri"/>
              </a:rPr>
              <a:t>1A </a:t>
            </a:r>
            <a:r>
              <a:rPr lang="en-US" sz="800" kern="0" dirty="0">
                <a:solidFill>
                  <a:srgbClr val="595959"/>
                </a:solidFill>
                <a:latin typeface="Arial"/>
                <a:cs typeface="Arial"/>
                <a:sym typeface="Arial"/>
              </a:rPr>
              <a:t>Analysis of whole school MAP data quarterly &amp; create plans based on the data. </a:t>
            </a:r>
            <a:endParaRPr sz="1000" b="1" kern="0" dirty="0">
              <a:solidFill>
                <a:srgbClr val="000000"/>
              </a:solidFill>
              <a:latin typeface="Calibri"/>
              <a:ea typeface="Calibri"/>
              <a:cs typeface="Calibri"/>
              <a:sym typeface="Calibri"/>
            </a:endParaRPr>
          </a:p>
          <a:p>
            <a:pPr defTabSz="914400">
              <a:spcBef>
                <a:spcPts val="600"/>
              </a:spcBef>
              <a:buClr>
                <a:srgbClr val="000000"/>
              </a:buClr>
              <a:buSzPts val="1000"/>
            </a:pPr>
            <a:r>
              <a:rPr lang="en-US" sz="1000" b="1" kern="0" dirty="0">
                <a:solidFill>
                  <a:srgbClr val="000000"/>
                </a:solidFill>
                <a:latin typeface="Calibri"/>
                <a:ea typeface="Calibri"/>
                <a:cs typeface="Calibri"/>
                <a:sym typeface="Calibri"/>
              </a:rPr>
              <a:t>1B. </a:t>
            </a:r>
            <a:r>
              <a:rPr lang="en-US" sz="800" kern="0" dirty="0">
                <a:solidFill>
                  <a:srgbClr val="595959"/>
                </a:solidFill>
                <a:latin typeface="Arial"/>
                <a:cs typeface="Arial"/>
                <a:sym typeface="Arial"/>
              </a:rPr>
              <a:t>Use data analysis protocol in PLCs to consistently review current student data and inform the classroom instruction</a:t>
            </a:r>
            <a:endParaRPr sz="800" kern="0" dirty="0">
              <a:solidFill>
                <a:srgbClr val="595959"/>
              </a:solidFill>
              <a:latin typeface="Arial"/>
              <a:cs typeface="Arial"/>
              <a:sym typeface="Arial"/>
            </a:endParaRPr>
          </a:p>
          <a:p>
            <a:pPr defTabSz="914400">
              <a:spcBef>
                <a:spcPts val="600"/>
              </a:spcBef>
              <a:buClr>
                <a:srgbClr val="000000"/>
              </a:buClr>
              <a:buSzPts val="1000"/>
            </a:pPr>
            <a:r>
              <a:rPr lang="en-US" sz="1000" b="1" kern="0" dirty="0">
                <a:solidFill>
                  <a:srgbClr val="000000"/>
                </a:solidFill>
                <a:latin typeface="Calibri"/>
                <a:ea typeface="Calibri"/>
                <a:cs typeface="Calibri"/>
                <a:sym typeface="Calibri"/>
              </a:rPr>
              <a:t>2A. </a:t>
            </a:r>
            <a:r>
              <a:rPr lang="en-US" sz="800" kern="0" dirty="0">
                <a:solidFill>
                  <a:srgbClr val="595959"/>
                </a:solidFill>
                <a:latin typeface="Arial"/>
                <a:cs typeface="Arial"/>
                <a:sym typeface="Arial"/>
              </a:rPr>
              <a:t>Monitor and support the implementation of the Intervention Block</a:t>
            </a:r>
            <a:endParaRPr sz="800" kern="0" dirty="0">
              <a:solidFill>
                <a:srgbClr val="595959"/>
              </a:solidFill>
              <a:latin typeface="Arial"/>
              <a:cs typeface="Arial"/>
              <a:sym typeface="Arial"/>
            </a:endParaRPr>
          </a:p>
          <a:p>
            <a:pPr defTabSz="914400">
              <a:spcBef>
                <a:spcPts val="600"/>
              </a:spcBef>
              <a:buClr>
                <a:srgbClr val="000000"/>
              </a:buClr>
              <a:buSzPts val="1000"/>
            </a:pPr>
            <a:r>
              <a:rPr lang="en-US" sz="1000" b="1" kern="0" dirty="0">
                <a:solidFill>
                  <a:srgbClr val="000000"/>
                </a:solidFill>
                <a:latin typeface="Calibri"/>
                <a:ea typeface="Calibri"/>
                <a:cs typeface="Calibri"/>
                <a:sym typeface="Calibri"/>
              </a:rPr>
              <a:t>2B. </a:t>
            </a:r>
            <a:r>
              <a:rPr lang="en-US" sz="800" kern="0" dirty="0">
                <a:solidFill>
                  <a:srgbClr val="595959"/>
                </a:solidFill>
                <a:latin typeface="Arial"/>
                <a:ea typeface="Calibri"/>
                <a:cs typeface="Arial"/>
                <a:sym typeface="Arial"/>
              </a:rPr>
              <a:t>Lesson internalization in PLCs</a:t>
            </a:r>
            <a:endParaRPr sz="800" kern="0" dirty="0">
              <a:solidFill>
                <a:srgbClr val="595959"/>
              </a:solidFill>
              <a:latin typeface="Arial"/>
              <a:cs typeface="Arial"/>
              <a:sym typeface="Arial"/>
            </a:endParaRPr>
          </a:p>
          <a:p>
            <a:pPr defTabSz="914400">
              <a:spcBef>
                <a:spcPts val="600"/>
              </a:spcBef>
              <a:buClr>
                <a:srgbClr val="000000"/>
              </a:buClr>
              <a:buSzPts val="1000"/>
            </a:pPr>
            <a:r>
              <a:rPr lang="en-US" sz="1000" b="1" kern="0" dirty="0">
                <a:solidFill>
                  <a:srgbClr val="595959"/>
                </a:solidFill>
                <a:latin typeface="Arial"/>
                <a:cs typeface="Arial"/>
                <a:sym typeface="Arial"/>
              </a:rPr>
              <a:t>3A</a:t>
            </a:r>
            <a:r>
              <a:rPr lang="en-US" sz="800" kern="0" dirty="0">
                <a:solidFill>
                  <a:srgbClr val="595959"/>
                </a:solidFill>
                <a:latin typeface="Arial"/>
                <a:cs typeface="Arial"/>
                <a:sym typeface="Arial"/>
              </a:rPr>
              <a:t>. Implement monthly IB PLCs to train and support staff members on IB integration</a:t>
            </a:r>
          </a:p>
          <a:p>
            <a:pPr defTabSz="914400">
              <a:spcBef>
                <a:spcPts val="600"/>
              </a:spcBef>
              <a:buClr>
                <a:srgbClr val="000000"/>
              </a:buClr>
              <a:buSzPts val="1000"/>
            </a:pPr>
            <a:r>
              <a:rPr lang="en-US" sz="900" b="1" kern="0" dirty="0">
                <a:solidFill>
                  <a:srgbClr val="595959"/>
                </a:solidFill>
                <a:latin typeface="Arial"/>
                <a:cs typeface="Arial"/>
                <a:sym typeface="Arial"/>
              </a:rPr>
              <a:t>3B</a:t>
            </a:r>
            <a:r>
              <a:rPr lang="en-US" sz="800" kern="0" dirty="0">
                <a:solidFill>
                  <a:srgbClr val="595959"/>
                </a:solidFill>
                <a:latin typeface="Arial"/>
                <a:cs typeface="Arial"/>
                <a:sym typeface="Arial"/>
              </a:rPr>
              <a:t>. Facilitate IB walkthroughs, observations, and modeling to ensure integration</a:t>
            </a:r>
          </a:p>
          <a:p>
            <a:pPr defTabSz="914400">
              <a:spcBef>
                <a:spcPts val="600"/>
              </a:spcBef>
              <a:buClr>
                <a:srgbClr val="000000"/>
              </a:buClr>
              <a:buSzPts val="1000"/>
            </a:pPr>
            <a:endParaRPr sz="800" kern="0" dirty="0">
              <a:solidFill>
                <a:srgbClr val="595959"/>
              </a:solidFill>
              <a:latin typeface="Arial"/>
              <a:cs typeface="Arial"/>
              <a:sym typeface="Arial"/>
            </a:endParaRPr>
          </a:p>
          <a:p>
            <a:pPr defTabSz="914400">
              <a:spcBef>
                <a:spcPts val="600"/>
              </a:spcBef>
              <a:buClr>
                <a:srgbClr val="000000"/>
              </a:buClr>
              <a:buSzPts val="1000"/>
            </a:pPr>
            <a:endParaRPr sz="800" kern="0" dirty="0">
              <a:solidFill>
                <a:srgbClr val="595959"/>
              </a:solidFill>
              <a:latin typeface="Arial"/>
              <a:cs typeface="Arial"/>
              <a:sym typeface="Arial"/>
            </a:endParaRPr>
          </a:p>
          <a:p>
            <a:pPr defTabSz="914400">
              <a:spcBef>
                <a:spcPts val="600"/>
              </a:spcBef>
              <a:buClr>
                <a:srgbClr val="000000"/>
              </a:buClr>
              <a:buSzPts val="1000"/>
            </a:pPr>
            <a:endParaRPr sz="800" b="1" kern="0" dirty="0">
              <a:solidFill>
                <a:srgbClr val="595959"/>
              </a:solidFill>
              <a:latin typeface="Arial"/>
              <a:cs typeface="Arial"/>
              <a:sym typeface="Arial"/>
            </a:endParaRPr>
          </a:p>
          <a:p>
            <a:pPr defTabSz="914400">
              <a:spcBef>
                <a:spcPts val="600"/>
              </a:spcBef>
              <a:buClr>
                <a:srgbClr val="000000"/>
              </a:buClr>
              <a:buSzPts val="1000"/>
            </a:pPr>
            <a:endParaRPr sz="1000" b="1" kern="0" dirty="0">
              <a:solidFill>
                <a:srgbClr val="000000"/>
              </a:solidFill>
              <a:latin typeface="Calibri"/>
              <a:ea typeface="Calibri"/>
              <a:cs typeface="Calibri"/>
              <a:sym typeface="Calibri"/>
            </a:endParaRPr>
          </a:p>
        </p:txBody>
      </p:sp>
      <p:sp>
        <p:nvSpPr>
          <p:cNvPr id="3" name="Rectangle 2"/>
          <p:cNvSpPr/>
          <p:nvPr/>
        </p:nvSpPr>
        <p:spPr>
          <a:xfrm>
            <a:off x="3526923" y="4396349"/>
            <a:ext cx="2388438" cy="1785104"/>
          </a:xfrm>
          <a:prstGeom prst="rect">
            <a:avLst/>
          </a:prstGeom>
        </p:spPr>
        <p:txBody>
          <a:bodyPr wrap="square">
            <a:spAutoFit/>
          </a:bodyPr>
          <a:lstStyle/>
          <a:p>
            <a:pPr marL="165100" defTabSz="914400">
              <a:spcBef>
                <a:spcPts val="600"/>
              </a:spcBef>
              <a:buClr>
                <a:srgbClr val="595959"/>
              </a:buClr>
              <a:buSzPts val="1000"/>
            </a:pPr>
            <a:r>
              <a:rPr lang="en-US" sz="1000" kern="0" dirty="0">
                <a:solidFill>
                  <a:srgbClr val="000000"/>
                </a:solidFill>
                <a:latin typeface="Calibri"/>
                <a:ea typeface="Calibri"/>
                <a:cs typeface="Calibri"/>
                <a:sym typeface="Calibri"/>
              </a:rPr>
              <a:t>4. Increase student attendance and engagement</a:t>
            </a:r>
          </a:p>
          <a:p>
            <a:pPr marL="165100" defTabSz="914400">
              <a:spcBef>
                <a:spcPts val="600"/>
              </a:spcBef>
              <a:buClr>
                <a:srgbClr val="595959"/>
              </a:buClr>
              <a:buSzPts val="1000"/>
            </a:pPr>
            <a:r>
              <a:rPr lang="en-US" sz="1000" kern="0" dirty="0">
                <a:solidFill>
                  <a:srgbClr val="000000"/>
                </a:solidFill>
                <a:latin typeface="Calibri"/>
                <a:ea typeface="Calibri"/>
                <a:cs typeface="Calibri"/>
                <a:sym typeface="Calibri"/>
              </a:rPr>
              <a:t>5. Implement a whole child support system to meet the individual needs of every student, supports social emotional learning, and promotes wellness</a:t>
            </a:r>
          </a:p>
          <a:p>
            <a:pPr marL="165100" defTabSz="914400">
              <a:spcBef>
                <a:spcPts val="600"/>
              </a:spcBef>
              <a:buClr>
                <a:srgbClr val="595959"/>
              </a:buClr>
              <a:buSzPts val="1000"/>
            </a:pPr>
            <a:r>
              <a:rPr lang="en-US" sz="1000" kern="0" dirty="0">
                <a:solidFill>
                  <a:srgbClr val="000000"/>
                </a:solidFill>
                <a:latin typeface="Calibri"/>
                <a:ea typeface="Calibri"/>
                <a:cs typeface="Calibri"/>
                <a:sym typeface="Calibri"/>
              </a:rPr>
              <a:t>6. Utilize flexible learning tools, technology, and targeted instruction to personalize learning for all students</a:t>
            </a:r>
          </a:p>
        </p:txBody>
      </p:sp>
      <p:sp>
        <p:nvSpPr>
          <p:cNvPr id="4" name="Google Shape;341;p11">
            <a:extLst>
              <a:ext uri="{FF2B5EF4-FFF2-40B4-BE49-F238E27FC236}">
                <a16:creationId xmlns:a16="http://schemas.microsoft.com/office/drawing/2014/main" id="{B944C662-3CEC-D993-5991-106A3473A46A}"/>
              </a:ext>
            </a:extLst>
          </p:cNvPr>
          <p:cNvSpPr/>
          <p:nvPr/>
        </p:nvSpPr>
        <p:spPr>
          <a:xfrm>
            <a:off x="1958280" y="938861"/>
            <a:ext cx="2085516"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noAutofit/>
          </a:bodyPr>
          <a:lstStyle/>
          <a:p>
            <a:pPr algn="ctr" defTabSz="914400">
              <a:buClr>
                <a:srgbClr val="000000"/>
              </a:buClr>
              <a:buSzPts val="1200"/>
            </a:pPr>
            <a:r>
              <a:rPr lang="en-US" sz="1000" kern="0" dirty="0">
                <a:solidFill>
                  <a:srgbClr val="000000"/>
                </a:solidFill>
                <a:latin typeface="Calibri"/>
                <a:ea typeface="Calibri"/>
                <a:cs typeface="Calibri"/>
                <a:sym typeface="Calibri"/>
              </a:rPr>
              <a:t>As measured by Milestones, ELA - (</a:t>
            </a:r>
            <a:r>
              <a:rPr lang="en-US" sz="1000" kern="0" dirty="0" err="1">
                <a:solidFill>
                  <a:srgbClr val="000000"/>
                </a:solidFill>
                <a:latin typeface="Calibri"/>
                <a:ea typeface="Calibri"/>
                <a:cs typeface="Calibri"/>
                <a:sym typeface="Calibri"/>
              </a:rPr>
              <a:t>Lvl</a:t>
            </a:r>
            <a:r>
              <a:rPr lang="en-US" sz="1000" kern="0" dirty="0">
                <a:solidFill>
                  <a:srgbClr val="000000"/>
                </a:solidFill>
                <a:latin typeface="Calibri"/>
                <a:ea typeface="Calibri"/>
                <a:cs typeface="Calibri"/>
                <a:sym typeface="Calibri"/>
              </a:rPr>
              <a:t> 3 and up) will increase from 17% to 20% and  (</a:t>
            </a:r>
            <a:r>
              <a:rPr lang="en-US" sz="1000" kern="0" dirty="0" err="1">
                <a:solidFill>
                  <a:srgbClr val="000000"/>
                </a:solidFill>
                <a:latin typeface="Calibri"/>
                <a:ea typeface="Calibri"/>
                <a:cs typeface="Calibri"/>
                <a:sym typeface="Calibri"/>
              </a:rPr>
              <a:t>Lvl</a:t>
            </a:r>
            <a:r>
              <a:rPr lang="en-US" sz="1000" kern="0" dirty="0">
                <a:solidFill>
                  <a:srgbClr val="000000"/>
                </a:solidFill>
                <a:latin typeface="Calibri"/>
                <a:ea typeface="Calibri"/>
                <a:cs typeface="Calibri"/>
                <a:sym typeface="Calibri"/>
              </a:rPr>
              <a:t> 2 and up) will increase from 48% to 51%</a:t>
            </a:r>
            <a:endParaRPr sz="1000" kern="0" dirty="0">
              <a:solidFill>
                <a:srgbClr val="000000"/>
              </a:solidFill>
              <a:latin typeface="Calibri"/>
              <a:ea typeface="Calibri"/>
              <a:cs typeface="Calibri"/>
              <a:sym typeface="Calibri"/>
            </a:endParaRPr>
          </a:p>
        </p:txBody>
      </p:sp>
      <p:sp>
        <p:nvSpPr>
          <p:cNvPr id="5" name="Google Shape;342;p11">
            <a:extLst>
              <a:ext uri="{FF2B5EF4-FFF2-40B4-BE49-F238E27FC236}">
                <a16:creationId xmlns:a16="http://schemas.microsoft.com/office/drawing/2014/main" id="{74E428EB-28C1-E03C-13EF-A9769232AC14}"/>
              </a:ext>
            </a:extLst>
          </p:cNvPr>
          <p:cNvSpPr/>
          <p:nvPr/>
        </p:nvSpPr>
        <p:spPr>
          <a:xfrm>
            <a:off x="4695496" y="927883"/>
            <a:ext cx="2219586" cy="7803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noAutofit/>
          </a:bodyPr>
          <a:lstStyle/>
          <a:p>
            <a:pPr algn="ctr" defTabSz="914400">
              <a:buClr>
                <a:srgbClr val="000000"/>
              </a:buClr>
              <a:buSzPts val="1200"/>
            </a:pPr>
            <a:r>
              <a:rPr lang="en-US" sz="1000" kern="0" dirty="0">
                <a:solidFill>
                  <a:srgbClr val="000000"/>
                </a:solidFill>
                <a:latin typeface="Calibri"/>
                <a:ea typeface="Calibri"/>
                <a:cs typeface="Calibri"/>
                <a:sym typeface="Calibri"/>
              </a:rPr>
              <a:t>As measured by Milestones, Math - (</a:t>
            </a:r>
            <a:r>
              <a:rPr lang="en-US" sz="1000" kern="0" dirty="0" err="1">
                <a:solidFill>
                  <a:srgbClr val="000000"/>
                </a:solidFill>
                <a:latin typeface="Calibri"/>
                <a:ea typeface="Calibri"/>
                <a:cs typeface="Calibri"/>
                <a:sym typeface="Calibri"/>
              </a:rPr>
              <a:t>Lvl</a:t>
            </a:r>
            <a:r>
              <a:rPr lang="en-US" sz="1000" kern="0" dirty="0">
                <a:solidFill>
                  <a:srgbClr val="000000"/>
                </a:solidFill>
                <a:latin typeface="Calibri"/>
                <a:ea typeface="Calibri"/>
                <a:cs typeface="Calibri"/>
                <a:sym typeface="Calibri"/>
              </a:rPr>
              <a:t> 3 and up) will increase from 13% to 16% (</a:t>
            </a:r>
            <a:r>
              <a:rPr lang="en-US" sz="1000" kern="0" dirty="0" err="1">
                <a:solidFill>
                  <a:srgbClr val="000000"/>
                </a:solidFill>
                <a:latin typeface="Calibri"/>
                <a:ea typeface="Calibri"/>
                <a:cs typeface="Calibri"/>
                <a:sym typeface="Calibri"/>
              </a:rPr>
              <a:t>Lvl</a:t>
            </a:r>
            <a:r>
              <a:rPr lang="en-US" sz="1000" kern="0" dirty="0">
                <a:solidFill>
                  <a:srgbClr val="000000"/>
                </a:solidFill>
                <a:latin typeface="Calibri"/>
                <a:ea typeface="Calibri"/>
                <a:cs typeface="Calibri"/>
                <a:sym typeface="Calibri"/>
              </a:rPr>
              <a:t> 2 and up) will increase from 47% to 50%</a:t>
            </a:r>
            <a:endParaRPr sz="1000" kern="0" dirty="0">
              <a:solidFill>
                <a:srgbClr val="000000"/>
              </a:solidFill>
              <a:latin typeface="Calibri"/>
              <a:ea typeface="Calibri"/>
              <a:cs typeface="Calibri"/>
              <a:sym typeface="Calibri"/>
            </a:endParaRPr>
          </a:p>
        </p:txBody>
      </p:sp>
      <p:sp>
        <p:nvSpPr>
          <p:cNvPr id="6" name="Google Shape;343;p11">
            <a:extLst>
              <a:ext uri="{FF2B5EF4-FFF2-40B4-BE49-F238E27FC236}">
                <a16:creationId xmlns:a16="http://schemas.microsoft.com/office/drawing/2014/main" id="{38977FB4-BE0A-9182-5455-072C91E4D40A}"/>
              </a:ext>
            </a:extLst>
          </p:cNvPr>
          <p:cNvSpPr/>
          <p:nvPr/>
        </p:nvSpPr>
        <p:spPr>
          <a:xfrm>
            <a:off x="7857276" y="901584"/>
            <a:ext cx="1912500" cy="798578"/>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SzPts val="1200"/>
            </a:pPr>
            <a:r>
              <a:rPr lang="en-US" sz="1000" kern="0" dirty="0">
                <a:solidFill>
                  <a:srgbClr val="000000"/>
                </a:solidFill>
                <a:latin typeface="Calibri"/>
                <a:ea typeface="Calibri"/>
                <a:cs typeface="Calibri"/>
                <a:sym typeface="Calibri"/>
              </a:rPr>
              <a:t>Increase ADA from 87.8% to 90% by May 2025</a:t>
            </a:r>
            <a:endParaRPr sz="1000" kern="0" dirty="0">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0A62-6E6E-1B15-ADC6-FD9F648CD5F0}"/>
              </a:ext>
            </a:extLst>
          </p:cNvPr>
          <p:cNvSpPr>
            <a:spLocks noGrp="1"/>
          </p:cNvSpPr>
          <p:nvPr>
            <p:ph type="ctrTitle"/>
          </p:nvPr>
        </p:nvSpPr>
        <p:spPr>
          <a:xfrm>
            <a:off x="83977" y="262340"/>
            <a:ext cx="7035281" cy="667512"/>
          </a:xfrm>
        </p:spPr>
        <p:txBody>
          <a:bodyPr/>
          <a:lstStyle/>
          <a:p>
            <a:r>
              <a:rPr lang="en-US" dirty="0"/>
              <a:t>Establish the Committee</a:t>
            </a:r>
          </a:p>
        </p:txBody>
      </p:sp>
      <p:sp>
        <p:nvSpPr>
          <p:cNvPr id="4" name="Subtitle 3">
            <a:extLst>
              <a:ext uri="{FF2B5EF4-FFF2-40B4-BE49-F238E27FC236}">
                <a16:creationId xmlns:a16="http://schemas.microsoft.com/office/drawing/2014/main" id="{42983345-EF19-908F-B343-5C67BEE7665A}"/>
              </a:ext>
            </a:extLst>
          </p:cNvPr>
          <p:cNvSpPr txBox="1">
            <a:spLocks noGrp="1"/>
          </p:cNvSpPr>
          <p:nvPr>
            <p:ph type="subTitle" idx="1"/>
          </p:nvPr>
        </p:nvSpPr>
        <p:spPr>
          <a:xfrm>
            <a:off x="270587" y="1925090"/>
            <a:ext cx="6494105" cy="4447371"/>
          </a:xfrm>
          <a:prstGeom prst="rect">
            <a:avLst/>
          </a:prstGeom>
          <a:noFill/>
        </p:spPr>
        <p:txBody>
          <a:bodyPr vert="horz" wrap="square" lIns="91440" tIns="0" rIns="91440" bIns="0" rtlCol="0" anchor="t">
            <a:spAutoFit/>
          </a:bodyPr>
          <a:lstStyle/>
          <a:p>
            <a:pPr>
              <a:lnSpc>
                <a:spcPct val="100000"/>
              </a:lnSpc>
              <a:spcBef>
                <a:spcPts val="0"/>
              </a:spcBef>
              <a:spcAft>
                <a:spcPts val="1000"/>
              </a:spcAft>
            </a:pPr>
            <a:r>
              <a:rPr lang="en-US" sz="2400" dirty="0">
                <a:solidFill>
                  <a:schemeClr val="tx1">
                    <a:lumMod val="75000"/>
                    <a:lumOff val="25000"/>
                  </a:schemeClr>
                </a:solidFill>
              </a:rPr>
              <a:t>The GO Team needs to </a:t>
            </a:r>
            <a:r>
              <a:rPr lang="en-US" sz="2400" b="1" dirty="0">
                <a:solidFill>
                  <a:schemeClr val="accent3"/>
                </a:solidFill>
              </a:rPr>
              <a:t>TAKE ACTION (vote)</a:t>
            </a:r>
            <a:r>
              <a:rPr lang="en-US" sz="2400" dirty="0">
                <a:solidFill>
                  <a:schemeClr val="accent3"/>
                </a:solidFill>
              </a:rPr>
              <a:t> </a:t>
            </a:r>
            <a:r>
              <a:rPr lang="en-US" sz="2400" dirty="0">
                <a:solidFill>
                  <a:schemeClr val="tx1">
                    <a:lumMod val="75000"/>
                    <a:lumOff val="25000"/>
                  </a:schemeClr>
                </a:solidFill>
              </a:rPr>
              <a:t>on establishing its </a:t>
            </a:r>
            <a:r>
              <a:rPr lang="en-US" sz="2400" b="1" dirty="0">
                <a:solidFill>
                  <a:schemeClr val="accent2"/>
                </a:solidFill>
              </a:rPr>
              <a:t>School Uniform Advisory Committee</a:t>
            </a:r>
            <a:r>
              <a:rPr lang="en-US" sz="2400" b="1" dirty="0">
                <a:solidFill>
                  <a:schemeClr val="tx1">
                    <a:lumMod val="75000"/>
                    <a:lumOff val="25000"/>
                  </a:schemeClr>
                </a:solidFill>
              </a:rPr>
              <a:t> </a:t>
            </a:r>
            <a:r>
              <a:rPr lang="en-US" sz="2400" dirty="0">
                <a:solidFill>
                  <a:schemeClr val="tx1">
                    <a:lumMod val="75000"/>
                    <a:lumOff val="25000"/>
                  </a:schemeClr>
                </a:solidFill>
              </a:rPr>
              <a:t>based on the previous discussion. </a:t>
            </a:r>
          </a:p>
          <a:p>
            <a:pPr>
              <a:lnSpc>
                <a:spcPct val="100000"/>
              </a:lnSpc>
              <a:spcBef>
                <a:spcPts val="0"/>
              </a:spcBef>
              <a:spcAft>
                <a:spcPts val="1000"/>
              </a:spcAft>
            </a:pPr>
            <a:r>
              <a:rPr lang="en-US" sz="2400" dirty="0">
                <a:solidFill>
                  <a:schemeClr val="tx1">
                    <a:lumMod val="75000"/>
                    <a:lumOff val="25000"/>
                  </a:schemeClr>
                </a:solidFill>
              </a:rPr>
              <a:t>After the motion and a second, the GO Team may have additional discussion. </a:t>
            </a:r>
          </a:p>
          <a:p>
            <a:pPr>
              <a:lnSpc>
                <a:spcPct val="100000"/>
              </a:lnSpc>
              <a:spcBef>
                <a:spcPts val="0"/>
              </a:spcBef>
              <a:spcAft>
                <a:spcPts val="1000"/>
              </a:spcAft>
            </a:pPr>
            <a:r>
              <a:rPr lang="en-US" sz="2400" dirty="0">
                <a:solidFill>
                  <a:schemeClr val="tx1">
                    <a:lumMod val="75000"/>
                    <a:lumOff val="25000"/>
                  </a:schemeClr>
                </a:solidFill>
              </a:rPr>
              <a:t>Once discussion is concluded, the GO Team will vote.</a:t>
            </a:r>
          </a:p>
          <a:p>
            <a:pPr>
              <a:spcBef>
                <a:spcPts val="0"/>
              </a:spcBef>
              <a:spcAft>
                <a:spcPts val="1000"/>
              </a:spcAft>
            </a:pPr>
            <a:r>
              <a:rPr lang="en-US" sz="2400" dirty="0">
                <a:solidFill>
                  <a:schemeClr val="tx1">
                    <a:lumMod val="75000"/>
                    <a:lumOff val="25000"/>
                  </a:schemeClr>
                </a:solidFill>
              </a:rPr>
              <a:t>If the GO Team votes in the affirmative (yes) for moving forward, then the Chair will need to fill out a committee resolution form (</a:t>
            </a:r>
            <a:r>
              <a:rPr lang="en-US" sz="2400" i="1" dirty="0">
                <a:solidFill>
                  <a:schemeClr val="tx1">
                    <a:lumMod val="75000"/>
                    <a:lumOff val="25000"/>
                  </a:schemeClr>
                </a:solidFill>
              </a:rPr>
              <a:t>see example on</a:t>
            </a:r>
            <a:r>
              <a:rPr lang="en-US" sz="2400" dirty="0">
                <a:solidFill>
                  <a:schemeClr val="tx1">
                    <a:lumMod val="75000"/>
                    <a:lumOff val="25000"/>
                  </a:schemeClr>
                </a:solidFill>
              </a:rPr>
              <a:t> </a:t>
            </a:r>
            <a:r>
              <a:rPr lang="en-US" sz="2400" i="1" dirty="0">
                <a:solidFill>
                  <a:schemeClr val="tx1">
                    <a:lumMod val="75000"/>
                    <a:lumOff val="25000"/>
                  </a:schemeClr>
                </a:solidFill>
              </a:rPr>
              <a:t>next slide</a:t>
            </a:r>
            <a:r>
              <a:rPr lang="en-US" sz="2400" dirty="0">
                <a:solidFill>
                  <a:schemeClr val="tx1">
                    <a:lumMod val="75000"/>
                    <a:lumOff val="25000"/>
                  </a:schemeClr>
                </a:solidFill>
              </a:rPr>
              <a:t>) and send to the GO Team Office.</a:t>
            </a:r>
            <a:endParaRPr lang="en-US" sz="2400" dirty="0">
              <a:solidFill>
                <a:schemeClr val="tx1">
                  <a:lumMod val="75000"/>
                  <a:lumOff val="25000"/>
                </a:schemeClr>
              </a:solidFill>
              <a:cs typeface="Sabon Next LT"/>
            </a:endParaRPr>
          </a:p>
        </p:txBody>
      </p:sp>
      <p:sp>
        <p:nvSpPr>
          <p:cNvPr id="5" name="Title 1">
            <a:extLst>
              <a:ext uri="{FF2B5EF4-FFF2-40B4-BE49-F238E27FC236}">
                <a16:creationId xmlns:a16="http://schemas.microsoft.com/office/drawing/2014/main" id="{4F1F132B-B7CE-77D7-7512-DBC89C6DA459}"/>
              </a:ext>
            </a:extLst>
          </p:cNvPr>
          <p:cNvSpPr txBox="1">
            <a:spLocks/>
          </p:cNvSpPr>
          <p:nvPr/>
        </p:nvSpPr>
        <p:spPr>
          <a:xfrm>
            <a:off x="7417837" y="2709224"/>
            <a:ext cx="3247053" cy="1439552"/>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4400" dirty="0">
                <a:solidFill>
                  <a:schemeClr val="accent4"/>
                </a:solidFill>
                <a:latin typeface="Arial Black" panose="020B0604020202020204" pitchFamily="34" charset="0"/>
                <a:cs typeface="Arial Black" panose="020B0604020202020204" pitchFamily="34" charset="0"/>
              </a:rPr>
              <a:t>Take Action</a:t>
            </a:r>
          </a:p>
        </p:txBody>
      </p:sp>
      <p:sp>
        <p:nvSpPr>
          <p:cNvPr id="3" name="TextBox 2">
            <a:extLst>
              <a:ext uri="{FF2B5EF4-FFF2-40B4-BE49-F238E27FC236}">
                <a16:creationId xmlns:a16="http://schemas.microsoft.com/office/drawing/2014/main" id="{5C3BFE65-5F2B-3D48-49FE-88ED5A036999}"/>
              </a:ext>
            </a:extLst>
          </p:cNvPr>
          <p:cNvSpPr txBox="1"/>
          <p:nvPr/>
        </p:nvSpPr>
        <p:spPr>
          <a:xfrm>
            <a:off x="189814" y="1025636"/>
            <a:ext cx="5693665" cy="707886"/>
          </a:xfrm>
          <a:prstGeom prst="rect">
            <a:avLst/>
          </a:prstGeom>
          <a:solidFill>
            <a:schemeClr val="accent1"/>
          </a:solidFill>
          <a:ln>
            <a:solidFill>
              <a:schemeClr val="accent4"/>
            </a:solidFill>
          </a:ln>
        </p:spPr>
        <p:txBody>
          <a:bodyPr wrap="square" lIns="91440" tIns="45720" rIns="91440" bIns="45720" rtlCol="0" anchor="t">
            <a:spAutoFit/>
          </a:bodyPr>
          <a:lstStyle/>
          <a:p>
            <a:r>
              <a:rPr lang="en-US" sz="2000" i="1" dirty="0"/>
              <a:t>Only needed if the GO Team voted </a:t>
            </a:r>
            <a:r>
              <a:rPr lang="en-US" sz="2000" dirty="0"/>
              <a:t>YES</a:t>
            </a:r>
            <a:r>
              <a:rPr lang="en-US" sz="2000" i="1" dirty="0"/>
              <a:t> to maintaining or exploring establishing an optional school uniform.</a:t>
            </a:r>
            <a:endParaRPr lang="en-US" i="1" dirty="0"/>
          </a:p>
        </p:txBody>
      </p:sp>
    </p:spTree>
    <p:extLst>
      <p:ext uri="{BB962C8B-B14F-4D97-AF65-F5344CB8AC3E}">
        <p14:creationId xmlns:p14="http://schemas.microsoft.com/office/powerpoint/2010/main" val="408493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9A171-926D-B166-ECCB-D29B840A2844}"/>
              </a:ext>
            </a:extLst>
          </p:cNvPr>
          <p:cNvSpPr>
            <a:spLocks noGrp="1"/>
          </p:cNvSpPr>
          <p:nvPr>
            <p:ph type="sldNum" sz="quarter" idx="12"/>
          </p:nvPr>
        </p:nvSpPr>
        <p:spPr>
          <a:xfrm>
            <a:off x="11402568" y="6583680"/>
            <a:ext cx="987552" cy="274320"/>
          </a:xfrm>
        </p:spPr>
        <p:txBody>
          <a:bodyPr/>
          <a:lstStyle/>
          <a:p>
            <a:fld id="{3D6C3DC6-EF6E-8948-BFE6-808D46D584D8}" type="slidenum">
              <a:rPr lang="en-US" smtClean="0"/>
              <a:t>41</a:t>
            </a:fld>
            <a:endParaRPr lang="en-US" dirty="0"/>
          </a:p>
        </p:txBody>
      </p:sp>
      <p:graphicFrame>
        <p:nvGraphicFramePr>
          <p:cNvPr id="7" name="Object 6">
            <a:extLst>
              <a:ext uri="{FF2B5EF4-FFF2-40B4-BE49-F238E27FC236}">
                <a16:creationId xmlns:a16="http://schemas.microsoft.com/office/drawing/2014/main" id="{2D51DD6C-0512-EAA9-76E0-D4A5631B84E6}"/>
              </a:ext>
            </a:extLst>
          </p:cNvPr>
          <p:cNvGraphicFramePr>
            <a:graphicFrameLocks noChangeAspect="1"/>
          </p:cNvGraphicFramePr>
          <p:nvPr>
            <p:extLst>
              <p:ext uri="{D42A27DB-BD31-4B8C-83A1-F6EECF244321}">
                <p14:modId xmlns:p14="http://schemas.microsoft.com/office/powerpoint/2010/main" val="3940073819"/>
              </p:ext>
            </p:extLst>
          </p:nvPr>
        </p:nvGraphicFramePr>
        <p:xfrm>
          <a:off x="6453673" y="731520"/>
          <a:ext cx="4631094" cy="5993904"/>
        </p:xfrm>
        <a:graphic>
          <a:graphicData uri="http://schemas.openxmlformats.org/presentationml/2006/ole">
            <mc:AlternateContent xmlns:mc="http://schemas.openxmlformats.org/markup-compatibility/2006">
              <mc:Choice xmlns:v="urn:schemas-microsoft-com:vml" Requires="v">
                <p:oleObj name="Acrobat Document" r:id="rId2" imgW="5829165" imgH="7543680" progId="Acrobat.Document.DC">
                  <p:embed/>
                </p:oleObj>
              </mc:Choice>
              <mc:Fallback>
                <p:oleObj name="Acrobat Document" r:id="rId2" imgW="5829165" imgH="7543680" progId="Acrobat.Document.DC">
                  <p:embed/>
                  <p:pic>
                    <p:nvPicPr>
                      <p:cNvPr id="7" name="Object 6">
                        <a:extLst>
                          <a:ext uri="{FF2B5EF4-FFF2-40B4-BE49-F238E27FC236}">
                            <a16:creationId xmlns:a16="http://schemas.microsoft.com/office/drawing/2014/main" id="{2D51DD6C-0512-EAA9-76E0-D4A5631B84E6}"/>
                          </a:ext>
                        </a:extLst>
                      </p:cNvPr>
                      <p:cNvPicPr/>
                      <p:nvPr/>
                    </p:nvPicPr>
                    <p:blipFill>
                      <a:blip r:embed="rId3"/>
                      <a:stretch>
                        <a:fillRect/>
                      </a:stretch>
                    </p:blipFill>
                    <p:spPr>
                      <a:xfrm>
                        <a:off x="6453673" y="731520"/>
                        <a:ext cx="4631094" cy="5993904"/>
                      </a:xfrm>
                      <a:prstGeom prst="rect">
                        <a:avLst/>
                      </a:prstGeom>
                      <a:ln>
                        <a:solidFill>
                          <a:schemeClr val="tx1"/>
                        </a:solidFill>
                      </a:ln>
                    </p:spPr>
                  </p:pic>
                </p:oleObj>
              </mc:Fallback>
            </mc:AlternateContent>
          </a:graphicData>
        </a:graphic>
      </p:graphicFrame>
      <p:sp>
        <p:nvSpPr>
          <p:cNvPr id="8" name="Title 1">
            <a:extLst>
              <a:ext uri="{FF2B5EF4-FFF2-40B4-BE49-F238E27FC236}">
                <a16:creationId xmlns:a16="http://schemas.microsoft.com/office/drawing/2014/main" id="{37D56995-657C-AF1D-359F-3F0EED68F8DD}"/>
              </a:ext>
            </a:extLst>
          </p:cNvPr>
          <p:cNvSpPr txBox="1">
            <a:spLocks/>
          </p:cNvSpPr>
          <p:nvPr/>
        </p:nvSpPr>
        <p:spPr>
          <a:xfrm>
            <a:off x="0" y="132576"/>
            <a:ext cx="12192000" cy="727334"/>
          </a:xfrm>
          <a:prstGeom prst="rect">
            <a:avLst/>
          </a:prstGeom>
        </p:spPr>
        <p:txBody>
          <a:bodyPr/>
          <a:lst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r>
              <a:rPr lang="en-US" dirty="0"/>
              <a:t>Blank Committee Resolution</a:t>
            </a:r>
          </a:p>
        </p:txBody>
      </p:sp>
      <p:graphicFrame>
        <p:nvGraphicFramePr>
          <p:cNvPr id="3" name="Object 2">
            <a:extLst>
              <a:ext uri="{FF2B5EF4-FFF2-40B4-BE49-F238E27FC236}">
                <a16:creationId xmlns:a16="http://schemas.microsoft.com/office/drawing/2014/main" id="{E21D3D73-194B-9B26-B7DB-039D828F67C8}"/>
              </a:ext>
            </a:extLst>
          </p:cNvPr>
          <p:cNvGraphicFramePr>
            <a:graphicFrameLocks noChangeAspect="1"/>
          </p:cNvGraphicFramePr>
          <p:nvPr>
            <p:extLst>
              <p:ext uri="{D42A27DB-BD31-4B8C-83A1-F6EECF244321}">
                <p14:modId xmlns:p14="http://schemas.microsoft.com/office/powerpoint/2010/main" val="210668185"/>
              </p:ext>
            </p:extLst>
          </p:nvPr>
        </p:nvGraphicFramePr>
        <p:xfrm>
          <a:off x="1517481" y="731520"/>
          <a:ext cx="4403506" cy="5993904"/>
        </p:xfrm>
        <a:graphic>
          <a:graphicData uri="http://schemas.openxmlformats.org/presentationml/2006/ole">
            <mc:AlternateContent xmlns:mc="http://schemas.openxmlformats.org/markup-compatibility/2006">
              <mc:Choice xmlns:v="urn:schemas-microsoft-com:vml" Requires="v">
                <p:oleObj name="Acrobat Document" r:id="rId4" imgW="5829257" imgH="7543568" progId="Acrobat.Document.DC">
                  <p:embed/>
                </p:oleObj>
              </mc:Choice>
              <mc:Fallback>
                <p:oleObj name="Acrobat Document" r:id="rId4" imgW="5829257" imgH="7543568" progId="Acrobat.Document.DC">
                  <p:embed/>
                  <p:pic>
                    <p:nvPicPr>
                      <p:cNvPr id="0" name=""/>
                      <p:cNvPicPr/>
                      <p:nvPr/>
                    </p:nvPicPr>
                    <p:blipFill>
                      <a:blip r:embed="rId5"/>
                      <a:stretch>
                        <a:fillRect/>
                      </a:stretch>
                    </p:blipFill>
                    <p:spPr>
                      <a:xfrm>
                        <a:off x="1517481" y="731520"/>
                        <a:ext cx="4403506" cy="5993904"/>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299828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392424"/>
            <a:ext cx="6400800" cy="1439552"/>
          </a:xfrm>
        </p:spPr>
        <p:txBody>
          <a:bodyPr/>
          <a:lstStyle/>
          <a:p>
            <a:r>
              <a:rPr lang="en-US" sz="4400" b="1" dirty="0">
                <a:solidFill>
                  <a:schemeClr val="accent6"/>
                </a:solidFill>
                <a:latin typeface="Arial Black" panose="020B0604020202020204" pitchFamily="34" charset="0"/>
                <a:cs typeface="Arial Black" panose="020B0604020202020204" pitchFamily="34" charset="0"/>
              </a:rPr>
              <a:t>Principal’s Report</a:t>
            </a:r>
          </a:p>
        </p:txBody>
      </p:sp>
    </p:spTree>
    <p:extLst>
      <p:ext uri="{BB962C8B-B14F-4D97-AF65-F5344CB8AC3E}">
        <p14:creationId xmlns:p14="http://schemas.microsoft.com/office/powerpoint/2010/main" val="2952923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2326741" y="3044952"/>
            <a:ext cx="6509441" cy="768096"/>
          </a:xfrm>
        </p:spPr>
        <p:txBody>
          <a:bodyPr/>
          <a:lstStyle/>
          <a:p>
            <a:r>
              <a:rPr lang="en-US" dirty="0"/>
              <a:t>Young Middle School Leveling and fy25 budget adjustment </a:t>
            </a:r>
          </a:p>
        </p:txBody>
      </p:sp>
      <p:sp>
        <p:nvSpPr>
          <p:cNvPr id="2" name="TextBox 1">
            <a:extLst>
              <a:ext uri="{FF2B5EF4-FFF2-40B4-BE49-F238E27FC236}">
                <a16:creationId xmlns:a16="http://schemas.microsoft.com/office/drawing/2014/main" id="{140149F2-0611-F5EB-BFDC-BD8779456F4B}"/>
              </a:ext>
            </a:extLst>
          </p:cNvPr>
          <p:cNvSpPr txBox="1"/>
          <p:nvPr/>
        </p:nvSpPr>
        <p:spPr>
          <a:xfrm>
            <a:off x="5588141" y="5124262"/>
            <a:ext cx="6431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bon Next LT"/>
                <a:ea typeface="+mn-ea"/>
                <a:cs typeface="+mn-cs"/>
              </a:rPr>
              <a:t>Date</a:t>
            </a:r>
          </a:p>
        </p:txBody>
      </p:sp>
    </p:spTree>
    <p:extLst>
      <p:ext uri="{BB962C8B-B14F-4D97-AF65-F5344CB8AC3E}">
        <p14:creationId xmlns:p14="http://schemas.microsoft.com/office/powerpoint/2010/main" val="2317742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27359" y="210312"/>
            <a:ext cx="6766560" cy="768096"/>
          </a:xfrm>
        </p:spPr>
        <p:txBody>
          <a:bodyPr/>
          <a:lstStyle/>
          <a:p>
            <a:r>
              <a:rPr lang="en-US" dirty="0"/>
              <a:t>Enrollment</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BF51351A-8A07-32CE-5938-45D301893242}"/>
              </a:ext>
            </a:extLst>
          </p:cNvPr>
          <p:cNvGraphicFramePr>
            <a:graphicFrameLocks noGrp="1"/>
          </p:cNvGraphicFramePr>
          <p:nvPr>
            <p:ph idx="1"/>
            <p:extLst>
              <p:ext uri="{D42A27DB-BD31-4B8C-83A1-F6EECF244321}">
                <p14:modId xmlns:p14="http://schemas.microsoft.com/office/powerpoint/2010/main" val="2140397007"/>
              </p:ext>
            </p:extLst>
          </p:nvPr>
        </p:nvGraphicFramePr>
        <p:xfrm>
          <a:off x="5545091" y="1062355"/>
          <a:ext cx="4276726" cy="1112520"/>
        </p:xfrm>
        <a:graphic>
          <a:graphicData uri="http://schemas.openxmlformats.org/drawingml/2006/table">
            <a:tbl>
              <a:tblPr firstRow="1" bandRow="1">
                <a:tableStyleId>{5FD0F851-EC5A-4D38-B0AD-8093EC10F338}</a:tableStyleId>
              </a:tblPr>
              <a:tblGrid>
                <a:gridCol w="2914651">
                  <a:extLst>
                    <a:ext uri="{9D8B030D-6E8A-4147-A177-3AD203B41FA5}">
                      <a16:colId xmlns:a16="http://schemas.microsoft.com/office/drawing/2014/main" val="697791016"/>
                    </a:ext>
                  </a:extLst>
                </a:gridCol>
                <a:gridCol w="1362075">
                  <a:extLst>
                    <a:ext uri="{9D8B030D-6E8A-4147-A177-3AD203B41FA5}">
                      <a16:colId xmlns:a16="http://schemas.microsoft.com/office/drawing/2014/main" val="3703141561"/>
                    </a:ext>
                  </a:extLst>
                </a:gridCol>
              </a:tblGrid>
              <a:tr h="370840">
                <a:tc>
                  <a:txBody>
                    <a:bodyPr/>
                    <a:lstStyle/>
                    <a:p>
                      <a:pPr algn="r"/>
                      <a:r>
                        <a:rPr lang="en-US" b="1" dirty="0"/>
                        <a:t>Projected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649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550905"/>
                  </a:ext>
                </a:extLst>
              </a:tr>
              <a:tr h="370840">
                <a:tc>
                  <a:txBody>
                    <a:bodyPr/>
                    <a:lstStyle/>
                    <a:p>
                      <a:pPr algn="r"/>
                      <a:r>
                        <a:rPr lang="en-US" b="1" dirty="0"/>
                        <a:t>15-Day Count(08.21.24)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632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14329"/>
                  </a:ext>
                </a:extLst>
              </a:tr>
              <a:tr h="370840">
                <a:tc>
                  <a:txBody>
                    <a:bodyPr/>
                    <a:lstStyle/>
                    <a:p>
                      <a:pPr algn="r"/>
                      <a:r>
                        <a:rPr lang="en-US" b="1" dirty="0"/>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691733"/>
                  </a:ext>
                </a:extLst>
              </a:tr>
            </a:tbl>
          </a:graphicData>
        </a:graphic>
      </p:graphicFrame>
      <p:sp>
        <p:nvSpPr>
          <p:cNvPr id="21" name="Title 1">
            <a:extLst>
              <a:ext uri="{FF2B5EF4-FFF2-40B4-BE49-F238E27FC236}">
                <a16:creationId xmlns:a16="http://schemas.microsoft.com/office/drawing/2014/main" id="{4EA70CE0-E836-4CC1-12A5-67DE64946A6F}"/>
              </a:ext>
            </a:extLst>
          </p:cNvPr>
          <p:cNvSpPr txBox="1">
            <a:spLocks/>
          </p:cNvSpPr>
          <p:nvPr/>
        </p:nvSpPr>
        <p:spPr>
          <a:xfrm>
            <a:off x="3727359" y="2725535"/>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92A91"/>
                </a:solidFill>
                <a:effectLst/>
                <a:uLnTx/>
                <a:uFillTx/>
                <a:latin typeface="Arial Black"/>
                <a:ea typeface="+mj-ea"/>
                <a:cs typeface="+mj-cs"/>
              </a:rPr>
              <a:t>Leveling</a:t>
            </a:r>
          </a:p>
        </p:txBody>
      </p:sp>
      <p:sp>
        <p:nvSpPr>
          <p:cNvPr id="22" name="TextBox 21">
            <a:extLst>
              <a:ext uri="{FF2B5EF4-FFF2-40B4-BE49-F238E27FC236}">
                <a16:creationId xmlns:a16="http://schemas.microsoft.com/office/drawing/2014/main" id="{1B911D05-5B58-D51E-CB0E-65B6D1EEF829}"/>
              </a:ext>
            </a:extLst>
          </p:cNvPr>
          <p:cNvSpPr txBox="1"/>
          <p:nvPr/>
        </p:nvSpPr>
        <p:spPr>
          <a:xfrm>
            <a:off x="3727359" y="3496932"/>
            <a:ext cx="755024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bon Next LT"/>
                <a:ea typeface="+mn-ea"/>
                <a:cs typeface="+mn-cs"/>
              </a:rPr>
              <a:t>Leveling is the process the District uses to adjust school budget allocations to match student enrollment. </a:t>
            </a:r>
          </a:p>
        </p:txBody>
      </p:sp>
      <p:graphicFrame>
        <p:nvGraphicFramePr>
          <p:cNvPr id="23" name="Table 23">
            <a:extLst>
              <a:ext uri="{FF2B5EF4-FFF2-40B4-BE49-F238E27FC236}">
                <a16:creationId xmlns:a16="http://schemas.microsoft.com/office/drawing/2014/main" id="{547115C3-9D6B-BFF5-B1AF-63893D0A92B7}"/>
              </a:ext>
            </a:extLst>
          </p:cNvPr>
          <p:cNvGraphicFramePr>
            <a:graphicFrameLocks noGrp="1"/>
          </p:cNvGraphicFramePr>
          <p:nvPr>
            <p:extLst>
              <p:ext uri="{D42A27DB-BD31-4B8C-83A1-F6EECF244321}">
                <p14:modId xmlns:p14="http://schemas.microsoft.com/office/powerpoint/2010/main" val="2535650871"/>
              </p:ext>
            </p:extLst>
          </p:nvPr>
        </p:nvGraphicFramePr>
        <p:xfrm>
          <a:off x="4219575" y="4313176"/>
          <a:ext cx="6397534" cy="457200"/>
        </p:xfrm>
        <a:graphic>
          <a:graphicData uri="http://schemas.openxmlformats.org/drawingml/2006/table">
            <a:tbl>
              <a:tblPr firstRow="1" bandRow="1">
                <a:tableStyleId>{D27102A9-8310-4765-A935-A1911B00CA55}</a:tableStyleId>
              </a:tblPr>
              <a:tblGrid>
                <a:gridCol w="3198767">
                  <a:extLst>
                    <a:ext uri="{9D8B030D-6E8A-4147-A177-3AD203B41FA5}">
                      <a16:colId xmlns:a16="http://schemas.microsoft.com/office/drawing/2014/main" val="2607856906"/>
                    </a:ext>
                  </a:extLst>
                </a:gridCol>
                <a:gridCol w="3198767">
                  <a:extLst>
                    <a:ext uri="{9D8B030D-6E8A-4147-A177-3AD203B41FA5}">
                      <a16:colId xmlns:a16="http://schemas.microsoft.com/office/drawing/2014/main" val="2739395123"/>
                    </a:ext>
                  </a:extLst>
                </a:gridCol>
              </a:tblGrid>
              <a:tr h="370840">
                <a:tc>
                  <a:txBody>
                    <a:bodyPr/>
                    <a:lstStyle/>
                    <a:p>
                      <a:pPr marL="0" algn="r" defTabSz="914400" rtl="0" eaLnBrk="1" latinLnBrk="0" hangingPunct="1"/>
                      <a:r>
                        <a:rPr lang="en-US" sz="2400" b="1" kern="1200" dirty="0">
                          <a:solidFill>
                            <a:schemeClr val="tx1"/>
                          </a:solidFill>
                          <a:latin typeface="+mn-lt"/>
                          <a:ea typeface="+mn-ea"/>
                          <a:cs typeface="+mn-cs"/>
                        </a:rPr>
                        <a:t>Budget Adjustment*</a:t>
                      </a:r>
                    </a:p>
                  </a:txBody>
                  <a:tcPr anchor="ctr"/>
                </a:tc>
                <a:tc>
                  <a:txBody>
                    <a:bodyPr/>
                    <a:lstStyle/>
                    <a:p>
                      <a:r>
                        <a:rPr lang="en-US" sz="2400" b="0" i="1" dirty="0">
                          <a:solidFill>
                            <a:schemeClr val="tx1"/>
                          </a:solidFill>
                        </a:rPr>
                        <a:t> $-90,678</a:t>
                      </a:r>
                    </a:p>
                  </a:txBody>
                  <a:tcPr anchor="ctr">
                    <a:solidFill>
                      <a:schemeClr val="bg2"/>
                    </a:solidFill>
                  </a:tcPr>
                </a:tc>
                <a:extLst>
                  <a:ext uri="{0D108BD9-81ED-4DB2-BD59-A6C34878D82A}">
                    <a16:rowId xmlns:a16="http://schemas.microsoft.com/office/drawing/2014/main" val="1210822902"/>
                  </a:ext>
                </a:extLst>
              </a:tr>
            </a:tbl>
          </a:graphicData>
        </a:graphic>
      </p:graphicFrame>
      <p:sp>
        <p:nvSpPr>
          <p:cNvPr id="3" name="TextBox 2">
            <a:extLst>
              <a:ext uri="{FF2B5EF4-FFF2-40B4-BE49-F238E27FC236}">
                <a16:creationId xmlns:a16="http://schemas.microsoft.com/office/drawing/2014/main" id="{B020D829-54AF-E8F3-BF60-C3C2F76D3C41}"/>
              </a:ext>
            </a:extLst>
          </p:cNvPr>
          <p:cNvSpPr txBox="1"/>
          <p:nvPr/>
        </p:nvSpPr>
        <p:spPr>
          <a:xfrm>
            <a:off x="3786477" y="5982732"/>
            <a:ext cx="726372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Sabon Next LT"/>
                <a:ea typeface="+mn-ea"/>
                <a:cs typeface="+mn-cs"/>
              </a:rPr>
              <a:t>*The budget adjustment reflects the impact of the following: enrollment changes, FY25 reserve, adjustments to Title I, Family Engagement and School Improvement Allocations, Security Grants and FY24 carryover funds</a:t>
            </a:r>
          </a:p>
        </p:txBody>
      </p:sp>
    </p:spTree>
    <p:extLst>
      <p:ext uri="{BB962C8B-B14F-4D97-AF65-F5344CB8AC3E}">
        <p14:creationId xmlns:p14="http://schemas.microsoft.com/office/powerpoint/2010/main" val="1356344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FY25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$ 50,537</a:t>
            </a:r>
          </a:p>
        </p:txBody>
      </p:sp>
      <p:sp>
        <p:nvSpPr>
          <p:cNvPr id="7" name="TextBox 6">
            <a:extLst>
              <a:ext uri="{FF2B5EF4-FFF2-40B4-BE49-F238E27FC236}">
                <a16:creationId xmlns:a16="http://schemas.microsoft.com/office/drawing/2014/main" id="{A3DFF1DE-C4BA-827A-7A48-B81A215B14BE}"/>
              </a:ext>
            </a:extLst>
          </p:cNvPr>
          <p:cNvSpPr txBox="1"/>
          <p:nvPr/>
        </p:nvSpPr>
        <p:spPr>
          <a:xfrm>
            <a:off x="1423695" y="3892384"/>
            <a:ext cx="10311105" cy="707886"/>
          </a:xfrm>
          <a:prstGeom prst="rect">
            <a:avLst/>
          </a:prstGeom>
          <a:solidFill>
            <a:srgbClr val="F3CF45">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Black"/>
                <a:ea typeface="+mn-ea"/>
                <a:cs typeface="+mn-cs"/>
              </a:rPr>
              <a:t>**Used to offset $90,678 deficit</a:t>
            </a:r>
            <a:endParaRPr kumimoji="0" lang="en-US" sz="4000" b="0" i="0" u="none" strike="noStrike" kern="0" cap="none" spc="0" normalizeH="0" baseline="0" noProof="0" dirty="0">
              <a:ln>
                <a:noFill/>
              </a:ln>
              <a:solidFill>
                <a:srgbClr val="A92A91"/>
              </a:solidFill>
              <a:effectLst/>
              <a:uLnTx/>
              <a:uFillTx/>
              <a:latin typeface="Arial Black"/>
              <a:ea typeface="+mn-ea"/>
              <a:cs typeface="+mn-cs"/>
            </a:endParaRPr>
          </a:p>
        </p:txBody>
      </p:sp>
    </p:spTree>
    <p:extLst>
      <p:ext uri="{BB962C8B-B14F-4D97-AF65-F5344CB8AC3E}">
        <p14:creationId xmlns:p14="http://schemas.microsoft.com/office/powerpoint/2010/main" val="4088286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FY25 Title I Holdback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highlight>
                  <a:srgbClr val="FFFF00"/>
                </a:highlight>
                <a:uLnTx/>
                <a:uFillTx/>
                <a:latin typeface="Century Schoolbook"/>
                <a:ea typeface="+mn-ea"/>
                <a:cs typeface="+mn-cs"/>
              </a:rPr>
              <a:t>$2,873</a:t>
            </a:r>
            <a:endParaRPr kumimoji="0" lang="en-US" sz="2000" b="0" i="0" u="none" strike="noStrike" kern="1200" cap="none" spc="0" normalizeH="0" baseline="0" noProof="0" dirty="0">
              <a:ln>
                <a:noFill/>
              </a:ln>
              <a:solidFill>
                <a:srgbClr val="FF0000"/>
              </a:solidFill>
              <a:effectLst/>
              <a:highlight>
                <a:srgbClr val="FFFF00"/>
              </a:highlight>
              <a:uLnTx/>
              <a:uFillTx/>
              <a:latin typeface="Sabon Next LT"/>
              <a:ea typeface="+mn-ea"/>
              <a:cs typeface="+mn-cs"/>
            </a:endParaRP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3A9">
                    <a:lumMod val="75000"/>
                  </a:srgbClr>
                </a:solidFill>
                <a:effectLst/>
                <a:uLnTx/>
                <a:uFillTx/>
                <a:latin typeface="Sabon Next LT"/>
                <a:ea typeface="+mn-ea"/>
                <a:cs typeface="+mn-cs"/>
              </a:rPr>
              <a:t>EXAMPLE</a:t>
            </a:r>
          </a:p>
        </p:txBody>
      </p:sp>
      <p:sp>
        <p:nvSpPr>
          <p:cNvPr id="7" name="TextBox 6">
            <a:extLst>
              <a:ext uri="{FF2B5EF4-FFF2-40B4-BE49-F238E27FC236}">
                <a16:creationId xmlns:a16="http://schemas.microsoft.com/office/drawing/2014/main" id="{62243C94-1C56-A9D0-15E2-C7D36936B876}"/>
              </a:ext>
            </a:extLst>
          </p:cNvPr>
          <p:cNvSpPr txBox="1"/>
          <p:nvPr/>
        </p:nvSpPr>
        <p:spPr>
          <a:xfrm>
            <a:off x="1667535" y="3888418"/>
            <a:ext cx="10311105" cy="707886"/>
          </a:xfrm>
          <a:prstGeom prst="rect">
            <a:avLst/>
          </a:prstGeom>
          <a:solidFill>
            <a:srgbClr val="F3CF45">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Black"/>
                <a:ea typeface="+mn-ea"/>
                <a:cs typeface="+mn-cs"/>
              </a:rPr>
              <a:t>**Used to offset $90,678 deficit</a:t>
            </a:r>
            <a:endParaRPr kumimoji="0" lang="en-US" sz="4000" b="0" i="0" u="none" strike="noStrike" kern="0" cap="none" spc="0" normalizeH="0" baseline="0" noProof="0" dirty="0">
              <a:ln>
                <a:noFill/>
              </a:ln>
              <a:solidFill>
                <a:srgbClr val="A92A91"/>
              </a:solidFill>
              <a:effectLst/>
              <a:uLnTx/>
              <a:uFillTx/>
              <a:latin typeface="Arial Black"/>
              <a:ea typeface="+mn-ea"/>
              <a:cs typeface="+mn-cs"/>
            </a:endParaRPr>
          </a:p>
        </p:txBody>
      </p:sp>
    </p:spTree>
    <p:extLst>
      <p:ext uri="{BB962C8B-B14F-4D97-AF65-F5344CB8AC3E}">
        <p14:creationId xmlns:p14="http://schemas.microsoft.com/office/powerpoint/2010/main" val="483686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FBF-C091-07BE-5A94-13ED50DF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A831-8EA6-201E-E411-6600BF0F92DD}"/>
              </a:ext>
            </a:extLst>
          </p:cNvPr>
          <p:cNvSpPr>
            <a:spLocks noGrp="1"/>
          </p:cNvSpPr>
          <p:nvPr>
            <p:ph type="title"/>
          </p:nvPr>
        </p:nvSpPr>
        <p:spPr>
          <a:xfrm>
            <a:off x="2251802" y="454152"/>
            <a:ext cx="9414779" cy="1344744"/>
          </a:xfrm>
        </p:spPr>
        <p:txBody>
          <a:bodyPr/>
          <a:lstStyle/>
          <a:p>
            <a:r>
              <a:rPr lang="en-US" dirty="0"/>
              <a:t>Summary of Changes As A result of FY25 Budget Adjustment</a:t>
            </a:r>
          </a:p>
        </p:txBody>
      </p:sp>
      <p:graphicFrame>
        <p:nvGraphicFramePr>
          <p:cNvPr id="5" name="Content Placeholder 4">
            <a:extLst>
              <a:ext uri="{FF2B5EF4-FFF2-40B4-BE49-F238E27FC236}">
                <a16:creationId xmlns:a16="http://schemas.microsoft.com/office/drawing/2014/main" id="{C3E710C8-6069-03E6-C092-2E5B5477735E}"/>
              </a:ext>
            </a:extLst>
          </p:cNvPr>
          <p:cNvGraphicFramePr>
            <a:graphicFrameLocks noGrp="1"/>
          </p:cNvGraphicFramePr>
          <p:nvPr>
            <p:ph sz="half" idx="1"/>
            <p:extLst>
              <p:ext uri="{D42A27DB-BD31-4B8C-83A1-F6EECF244321}">
                <p14:modId xmlns:p14="http://schemas.microsoft.com/office/powerpoint/2010/main" val="84975037"/>
              </p:ext>
            </p:extLst>
          </p:nvPr>
        </p:nvGraphicFramePr>
        <p:xfrm>
          <a:off x="1152144" y="1714190"/>
          <a:ext cx="10514438" cy="2866953"/>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657413">
                <a:tc>
                  <a:txBody>
                    <a:bodyPr/>
                    <a:lstStyle/>
                    <a:p>
                      <a:pPr lvl="0" algn="ctr">
                        <a:buNone/>
                      </a:pPr>
                      <a:r>
                        <a:rPr lang="en-US" sz="3200" dirty="0">
                          <a:solidFill>
                            <a:schemeClr val="tx1"/>
                          </a:solidFill>
                        </a:rPr>
                        <a:t>Personnel Changes</a:t>
                      </a:r>
                    </a:p>
                  </a:txBody>
                  <a:tcPr anchor="ctr">
                    <a:solidFill>
                      <a:schemeClr val="accent2"/>
                    </a:solidFill>
                  </a:tcPr>
                </a:tc>
                <a:tc>
                  <a:txBody>
                    <a:bodyPr/>
                    <a:lstStyle/>
                    <a:p>
                      <a:pPr lvl="0" algn="ctr">
                        <a:buNone/>
                      </a:pPr>
                      <a:r>
                        <a:rPr lang="en-US" sz="3200" dirty="0">
                          <a:solidFill>
                            <a:schemeClr val="tx1"/>
                          </a:solidFill>
                        </a:rPr>
                        <a:t>Non-Personnel Changes</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dirty="0"/>
                        <a:t>SPED Teacher (per SPED leveling)</a:t>
                      </a:r>
                    </a:p>
                  </a:txBody>
                  <a:tcPr anchor="ctr"/>
                </a:tc>
                <a:tc>
                  <a:txBody>
                    <a:bodyPr/>
                    <a:lstStyle/>
                    <a:p>
                      <a:r>
                        <a:rPr lang="en-US" dirty="0"/>
                        <a:t>* NA – Balanced after offsets from reserves &amp; Title I holdback </a:t>
                      </a:r>
                    </a:p>
                  </a:txBody>
                  <a:tcPr anchor="ctr"/>
                </a:tc>
                <a:extLst>
                  <a:ext uri="{0D108BD9-81ED-4DB2-BD59-A6C34878D82A}">
                    <a16:rowId xmlns:a16="http://schemas.microsoft.com/office/drawing/2014/main" val="1813335333"/>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138019235"/>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44013826"/>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2258494"/>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E37E5378-8576-2B7B-0DB0-16BBBCFFC2E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8BD40AB5-D526-8D38-563D-5777281D673C}"/>
              </a:ext>
            </a:extLst>
          </p:cNvPr>
          <p:cNvGraphicFramePr>
            <a:graphicFrameLocks noGrp="1"/>
          </p:cNvGraphicFramePr>
          <p:nvPr>
            <p:extLst>
              <p:ext uri="{D42A27DB-BD31-4B8C-83A1-F6EECF244321}">
                <p14:modId xmlns:p14="http://schemas.microsoft.com/office/powerpoint/2010/main" val="1404167856"/>
              </p:ext>
            </p:extLst>
          </p:nvPr>
        </p:nvGraphicFramePr>
        <p:xfrm>
          <a:off x="1152144" y="4911113"/>
          <a:ext cx="10496931" cy="8280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There </a:t>
                      </a:r>
                      <a:r>
                        <a:rPr lang="en-US" b="1" i="0">
                          <a:solidFill>
                            <a:srgbClr val="FF0000"/>
                          </a:solidFill>
                        </a:rPr>
                        <a:t>is little to no </a:t>
                      </a:r>
                      <a:r>
                        <a:rPr lang="en-US" b="1" i="0" dirty="0">
                          <a:solidFill>
                            <a:srgbClr val="FF0000"/>
                          </a:solidFill>
                        </a:rPr>
                        <a:t>impact to the school’s strategic plan, as the personnel and non-personnel changes were minimal.</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917898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7603-8319-2B3B-CAFC-20586003AAF8}"/>
              </a:ext>
            </a:extLst>
          </p:cNvPr>
          <p:cNvSpPr>
            <a:spLocks noGrp="1"/>
          </p:cNvSpPr>
          <p:nvPr>
            <p:ph type="title"/>
          </p:nvPr>
        </p:nvSpPr>
        <p:spPr>
          <a:xfrm>
            <a:off x="402336" y="259982"/>
            <a:ext cx="5693664" cy="1092915"/>
          </a:xfrm>
        </p:spPr>
        <p:txBody>
          <a:bodyPr/>
          <a:lstStyle/>
          <a:p>
            <a:r>
              <a:rPr lang="en-US" sz="2800" dirty="0"/>
              <a:t>Information about</a:t>
            </a:r>
            <a:br>
              <a:rPr lang="en-US" sz="2800" dirty="0"/>
            </a:br>
            <a:r>
              <a:rPr lang="en-US" sz="2800" dirty="0"/>
              <a:t>our school</a:t>
            </a:r>
          </a:p>
        </p:txBody>
      </p:sp>
      <p:pic>
        <p:nvPicPr>
          <p:cNvPr id="5" name="Picture 4">
            <a:extLst>
              <a:ext uri="{FF2B5EF4-FFF2-40B4-BE49-F238E27FC236}">
                <a16:creationId xmlns:a16="http://schemas.microsoft.com/office/drawing/2014/main" id="{577501CF-CD4B-3B55-1D7D-9BBFC200F2C6}"/>
              </a:ext>
            </a:extLst>
          </p:cNvPr>
          <p:cNvPicPr>
            <a:picLocks noChangeAspect="1"/>
          </p:cNvPicPr>
          <p:nvPr/>
        </p:nvPicPr>
        <p:blipFill>
          <a:blip r:embed="rId2"/>
          <a:stretch>
            <a:fillRect/>
          </a:stretch>
        </p:blipFill>
        <p:spPr>
          <a:xfrm>
            <a:off x="488886" y="1149790"/>
            <a:ext cx="11570330" cy="5708210"/>
          </a:xfrm>
          <a:prstGeom prst="rect">
            <a:avLst/>
          </a:prstGeom>
        </p:spPr>
      </p:pic>
    </p:spTree>
    <p:extLst>
      <p:ext uri="{BB962C8B-B14F-4D97-AF65-F5344CB8AC3E}">
        <p14:creationId xmlns:p14="http://schemas.microsoft.com/office/powerpoint/2010/main" val="1858700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7603-8319-2B3B-CAFC-20586003AAF8}"/>
              </a:ext>
            </a:extLst>
          </p:cNvPr>
          <p:cNvSpPr>
            <a:spLocks noGrp="1"/>
          </p:cNvSpPr>
          <p:nvPr>
            <p:ph type="title"/>
          </p:nvPr>
        </p:nvSpPr>
        <p:spPr>
          <a:xfrm>
            <a:off x="402336" y="259982"/>
            <a:ext cx="5693664" cy="1092915"/>
          </a:xfrm>
        </p:spPr>
        <p:txBody>
          <a:bodyPr/>
          <a:lstStyle/>
          <a:p>
            <a:r>
              <a:rPr lang="en-US" sz="2800" dirty="0"/>
              <a:t>Information about</a:t>
            </a:r>
            <a:br>
              <a:rPr lang="en-US" sz="2800" dirty="0"/>
            </a:br>
            <a:r>
              <a:rPr lang="en-US" sz="2800" dirty="0"/>
              <a:t>our school</a:t>
            </a:r>
          </a:p>
        </p:txBody>
      </p:sp>
      <p:pic>
        <p:nvPicPr>
          <p:cNvPr id="4" name="Picture 3">
            <a:extLst>
              <a:ext uri="{FF2B5EF4-FFF2-40B4-BE49-F238E27FC236}">
                <a16:creationId xmlns:a16="http://schemas.microsoft.com/office/drawing/2014/main" id="{D6CE51F5-455F-1D0A-9248-4D4F963F464D}"/>
              </a:ext>
            </a:extLst>
          </p:cNvPr>
          <p:cNvPicPr>
            <a:picLocks noChangeAspect="1"/>
          </p:cNvPicPr>
          <p:nvPr/>
        </p:nvPicPr>
        <p:blipFill>
          <a:blip r:embed="rId2"/>
          <a:stretch>
            <a:fillRect/>
          </a:stretch>
        </p:blipFill>
        <p:spPr>
          <a:xfrm>
            <a:off x="402336" y="1099664"/>
            <a:ext cx="11789664" cy="5758335"/>
          </a:xfrm>
          <a:prstGeom prst="rect">
            <a:avLst/>
          </a:prstGeom>
        </p:spPr>
      </p:pic>
    </p:spTree>
    <p:extLst>
      <p:ext uri="{BB962C8B-B14F-4D97-AF65-F5344CB8AC3E}">
        <p14:creationId xmlns:p14="http://schemas.microsoft.com/office/powerpoint/2010/main" val="118360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fca32fa3aa_2_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200" b="1" i="1" kern="0">
                <a:solidFill>
                  <a:srgbClr val="151515"/>
                </a:solidFill>
                <a:latin typeface="Calibri"/>
                <a:ea typeface="Calibri"/>
                <a:cs typeface="Calibri"/>
                <a:sym typeface="Calibri"/>
              </a:rPr>
              <a:t>APS Strategic Priorities &amp; Initiatives</a:t>
            </a:r>
            <a:endParaRPr sz="200" b="1" i="1" kern="0">
              <a:solidFill>
                <a:srgbClr val="151515"/>
              </a:solidFill>
              <a:latin typeface="Calibri"/>
              <a:ea typeface="Calibri"/>
              <a:cs typeface="Calibri"/>
              <a:sym typeface="Calibri"/>
            </a:endParaRPr>
          </a:p>
        </p:txBody>
      </p:sp>
      <p:sp>
        <p:nvSpPr>
          <p:cNvPr id="360" name="Google Shape;360;gfca32fa3aa_2_1"/>
          <p:cNvSpPr/>
          <p:nvPr/>
        </p:nvSpPr>
        <p:spPr>
          <a:xfrm>
            <a:off x="6096000" y="2357223"/>
            <a:ext cx="4003500" cy="1536300"/>
          </a:xfrm>
          <a:prstGeom prst="rect">
            <a:avLst/>
          </a:prstGeom>
          <a:solidFill>
            <a:srgbClr val="FBE4D4"/>
          </a:solidFill>
          <a:ln>
            <a:noFill/>
          </a:ln>
        </p:spPr>
        <p:txBody>
          <a:bodyPr spcFirstLastPara="1" wrap="square" lIns="91425" tIns="45700" rIns="91425" bIns="45700" anchor="t" anchorCtr="0">
            <a:noAutofit/>
          </a:bodyPr>
          <a:lstStyle/>
          <a:p>
            <a:pPr defTabSz="914400">
              <a:spcBef>
                <a:spcPts val="600"/>
              </a:spcBef>
              <a:buClr>
                <a:srgbClr val="000000"/>
              </a:buClr>
              <a:buSzPts val="1100"/>
            </a:pPr>
            <a:r>
              <a:rPr lang="en-US" sz="1000" b="1" kern="0" dirty="0">
                <a:solidFill>
                  <a:srgbClr val="000000"/>
                </a:solidFill>
                <a:latin typeface="Calibri"/>
                <a:ea typeface="Calibri"/>
                <a:cs typeface="Calibri"/>
                <a:sym typeface="Calibri"/>
              </a:rPr>
              <a:t>7A. </a:t>
            </a:r>
            <a:r>
              <a:rPr lang="en-US" sz="1000" kern="0" dirty="0">
                <a:solidFill>
                  <a:srgbClr val="000000"/>
                </a:solidFill>
                <a:latin typeface="Calibri"/>
                <a:ea typeface="Calibri"/>
                <a:cs typeface="Calibri"/>
                <a:sym typeface="Calibri"/>
              </a:rPr>
              <a:t>Ongoing professional learning and promote opportunities for teachers to serve as leaders within the building (recruitment ambassadors, serving as instructional exemplars, etc.)</a:t>
            </a:r>
            <a:endParaRPr lang="en-US" sz="1000" b="1" kern="0" dirty="0">
              <a:solidFill>
                <a:srgbClr val="000000"/>
              </a:solidFill>
              <a:latin typeface="Calibri"/>
              <a:ea typeface="Calibri"/>
              <a:cs typeface="Calibri"/>
              <a:sym typeface="Calibri"/>
            </a:endParaRPr>
          </a:p>
          <a:p>
            <a:pPr defTabSz="914400">
              <a:spcBef>
                <a:spcPts val="600"/>
              </a:spcBef>
              <a:buClr>
                <a:srgbClr val="000000"/>
              </a:buClr>
              <a:buSzPts val="1100"/>
            </a:pPr>
            <a:r>
              <a:rPr lang="en-US" sz="1000" b="1" kern="0" dirty="0">
                <a:solidFill>
                  <a:srgbClr val="000000"/>
                </a:solidFill>
                <a:latin typeface="Calibri"/>
                <a:ea typeface="Calibri"/>
                <a:cs typeface="Calibri"/>
                <a:sym typeface="Calibri"/>
              </a:rPr>
              <a:t>7B. </a:t>
            </a:r>
            <a:r>
              <a:rPr lang="en-US" sz="1000" kern="0" dirty="0">
                <a:solidFill>
                  <a:srgbClr val="000000"/>
                </a:solidFill>
                <a:latin typeface="Calibri"/>
                <a:ea typeface="Calibri"/>
                <a:cs typeface="Calibri"/>
                <a:sym typeface="Calibri"/>
              </a:rPr>
              <a:t>Teachers will facilitate PLCs using an established protocol </a:t>
            </a:r>
            <a:endParaRPr lang="en-US" sz="1000" b="1" kern="0" dirty="0">
              <a:solidFill>
                <a:srgbClr val="000000"/>
              </a:solidFill>
              <a:latin typeface="Calibri"/>
              <a:ea typeface="Calibri"/>
              <a:cs typeface="Calibri"/>
              <a:sym typeface="Calibri"/>
            </a:endParaRPr>
          </a:p>
          <a:p>
            <a:pPr defTabSz="914400">
              <a:spcBef>
                <a:spcPts val="600"/>
              </a:spcBef>
              <a:buClr>
                <a:srgbClr val="000000"/>
              </a:buClr>
              <a:buSzPts val="1100"/>
            </a:pPr>
            <a:endParaRPr sz="1000" kern="0" dirty="0">
              <a:solidFill>
                <a:srgbClr val="000000"/>
              </a:solidFill>
              <a:latin typeface="Calibri"/>
              <a:ea typeface="Calibri"/>
              <a:cs typeface="Calibri"/>
              <a:sym typeface="Calibri"/>
            </a:endParaRPr>
          </a:p>
          <a:p>
            <a:pPr defTabSz="914400">
              <a:spcBef>
                <a:spcPts val="600"/>
              </a:spcBef>
              <a:buClr>
                <a:srgbClr val="000000"/>
              </a:buClr>
              <a:buSzPts val="1000"/>
            </a:pPr>
            <a:endParaRPr sz="1000" kern="0" dirty="0">
              <a:solidFill>
                <a:srgbClr val="000000"/>
              </a:solidFill>
              <a:latin typeface="Calibri"/>
              <a:ea typeface="Calibri"/>
              <a:cs typeface="Calibri"/>
              <a:sym typeface="Calibri"/>
            </a:endParaRPr>
          </a:p>
        </p:txBody>
      </p:sp>
      <p:sp>
        <p:nvSpPr>
          <p:cNvPr id="361" name="Google Shape;361;gfca32fa3aa_2_1"/>
          <p:cNvSpPr/>
          <p:nvPr/>
        </p:nvSpPr>
        <p:spPr>
          <a:xfrm>
            <a:off x="6096000" y="4101907"/>
            <a:ext cx="4090850" cy="1329300"/>
          </a:xfrm>
          <a:prstGeom prst="rect">
            <a:avLst/>
          </a:prstGeom>
          <a:solidFill>
            <a:srgbClr val="FFF2CC"/>
          </a:solidFill>
          <a:ln>
            <a:noFill/>
          </a:ln>
        </p:spPr>
        <p:txBody>
          <a:bodyPr spcFirstLastPara="1" wrap="square" lIns="91425" tIns="45700" rIns="91425" bIns="45700" anchor="t" anchorCtr="0">
            <a:noAutofit/>
          </a:bodyPr>
          <a:lstStyle/>
          <a:p>
            <a:pPr defTabSz="914400">
              <a:buClr>
                <a:srgbClr val="000000"/>
              </a:buClr>
              <a:buSzPts val="1000"/>
            </a:pPr>
            <a:r>
              <a:rPr lang="en-US" sz="1000" b="1" kern="0" dirty="0">
                <a:solidFill>
                  <a:srgbClr val="000000"/>
                </a:solidFill>
                <a:latin typeface="Calibri"/>
                <a:ea typeface="Calibri"/>
                <a:cs typeface="Calibri"/>
                <a:sym typeface="Calibri"/>
              </a:rPr>
              <a:t>8A. </a:t>
            </a:r>
            <a:r>
              <a:rPr lang="en-US" sz="1000" kern="0" dirty="0">
                <a:solidFill>
                  <a:srgbClr val="000000"/>
                </a:solidFill>
                <a:latin typeface="Calibri"/>
                <a:ea typeface="Calibri"/>
                <a:cs typeface="Calibri"/>
                <a:sym typeface="Calibri"/>
              </a:rPr>
              <a:t>Maintain and promote an active GO Team </a:t>
            </a:r>
            <a:r>
              <a:rPr lang="en-US" sz="1000" b="1" kern="0" dirty="0">
                <a:solidFill>
                  <a:srgbClr val="000000"/>
                </a:solidFill>
                <a:latin typeface="Calibri"/>
                <a:ea typeface="Calibri"/>
                <a:cs typeface="Calibri"/>
                <a:sym typeface="Calibri"/>
              </a:rPr>
              <a:t> </a:t>
            </a:r>
          </a:p>
          <a:p>
            <a:pPr defTabSz="914400">
              <a:buClr>
                <a:srgbClr val="000000"/>
              </a:buClr>
              <a:buSzPts val="1000"/>
            </a:pPr>
            <a:r>
              <a:rPr lang="en-US" sz="1000" b="1" kern="0" dirty="0">
                <a:solidFill>
                  <a:srgbClr val="000000"/>
                </a:solidFill>
                <a:latin typeface="Calibri"/>
                <a:ea typeface="Calibri"/>
                <a:cs typeface="Calibri"/>
                <a:sym typeface="Calibri"/>
              </a:rPr>
              <a:t>8B. </a:t>
            </a:r>
            <a:r>
              <a:rPr lang="en-US" sz="1000" kern="0" dirty="0">
                <a:solidFill>
                  <a:srgbClr val="000000"/>
                </a:solidFill>
                <a:latin typeface="Calibri"/>
                <a:ea typeface="Calibri"/>
                <a:cs typeface="Calibri"/>
                <a:sym typeface="Calibri"/>
              </a:rPr>
              <a:t>Create opportunities for parents, local businesses, community partnerships, and other stakeholders to engage with the school on a consistent basis</a:t>
            </a:r>
            <a:endParaRPr lang="en-US" sz="1000" b="1" kern="0" dirty="0">
              <a:solidFill>
                <a:srgbClr val="000000"/>
              </a:solidFill>
              <a:latin typeface="Calibri"/>
              <a:ea typeface="Calibri"/>
              <a:cs typeface="Calibri"/>
              <a:sym typeface="Calibri"/>
            </a:endParaRPr>
          </a:p>
          <a:p>
            <a:pPr defTabSz="914400">
              <a:buClr>
                <a:srgbClr val="000000"/>
              </a:buClr>
              <a:buSzPts val="1000"/>
            </a:pPr>
            <a:r>
              <a:rPr lang="en-US" sz="1000" b="1" kern="0" dirty="0">
                <a:solidFill>
                  <a:srgbClr val="000000"/>
                </a:solidFill>
                <a:latin typeface="Calibri"/>
                <a:ea typeface="Calibri"/>
                <a:cs typeface="Calibri"/>
                <a:sym typeface="Calibri"/>
              </a:rPr>
              <a:t>8C. </a:t>
            </a:r>
            <a:r>
              <a:rPr lang="en-US" sz="1000" kern="0" dirty="0">
                <a:solidFill>
                  <a:srgbClr val="000000"/>
                </a:solidFill>
                <a:latin typeface="Calibri"/>
                <a:ea typeface="Calibri"/>
                <a:cs typeface="Calibri"/>
                <a:sym typeface="Calibri"/>
              </a:rPr>
              <a:t>Create and sustain a warm  culture where everyone feels valued and welcomed</a:t>
            </a:r>
            <a:endParaRPr lang="en-US" sz="1000" b="1" kern="0" dirty="0">
              <a:solidFill>
                <a:srgbClr val="000000"/>
              </a:solidFill>
              <a:latin typeface="Calibri"/>
              <a:ea typeface="Calibri"/>
              <a:cs typeface="Calibri"/>
              <a:sym typeface="Calibri"/>
            </a:endParaRPr>
          </a:p>
          <a:p>
            <a:pPr defTabSz="914400">
              <a:buClr>
                <a:srgbClr val="000000"/>
              </a:buClr>
              <a:buSzPts val="1000"/>
            </a:pPr>
            <a:r>
              <a:rPr lang="en-US" sz="1000" b="1" kern="0" dirty="0">
                <a:solidFill>
                  <a:srgbClr val="000000"/>
                </a:solidFill>
                <a:latin typeface="Calibri"/>
                <a:ea typeface="Calibri"/>
                <a:cs typeface="Calibri"/>
                <a:sym typeface="Calibri"/>
              </a:rPr>
              <a:t>8D. </a:t>
            </a:r>
            <a:r>
              <a:rPr lang="en-US" sz="1000" kern="0" dirty="0">
                <a:solidFill>
                  <a:srgbClr val="000000"/>
                </a:solidFill>
                <a:latin typeface="Calibri"/>
                <a:ea typeface="Calibri"/>
                <a:cs typeface="Calibri"/>
                <a:sym typeface="Calibri"/>
              </a:rPr>
              <a:t>Maintain consistent communication with all stakeholders</a:t>
            </a:r>
          </a:p>
          <a:p>
            <a:pPr defTabSz="914400">
              <a:buClr>
                <a:srgbClr val="000000"/>
              </a:buClr>
              <a:buSzPts val="1000"/>
            </a:pPr>
            <a:r>
              <a:rPr lang="en-US" sz="1000" b="1" kern="0" dirty="0">
                <a:solidFill>
                  <a:srgbClr val="000000"/>
                </a:solidFill>
                <a:latin typeface="Calibri"/>
                <a:ea typeface="Calibri"/>
                <a:cs typeface="Calibri"/>
                <a:sym typeface="Calibri"/>
              </a:rPr>
              <a:t>8E</a:t>
            </a:r>
            <a:r>
              <a:rPr lang="en-US" sz="1000" kern="0" dirty="0">
                <a:solidFill>
                  <a:srgbClr val="000000"/>
                </a:solidFill>
                <a:latin typeface="Calibri"/>
                <a:ea typeface="Calibri"/>
                <a:cs typeface="Calibri"/>
                <a:sym typeface="Calibri"/>
              </a:rPr>
              <a:t>. Establish a PTA</a:t>
            </a:r>
            <a:endParaRPr sz="1000" kern="0" dirty="0">
              <a:solidFill>
                <a:srgbClr val="000000"/>
              </a:solidFill>
              <a:latin typeface="Calibri"/>
              <a:ea typeface="Calibri"/>
              <a:cs typeface="Calibri"/>
              <a:sym typeface="Calibri"/>
            </a:endParaRPr>
          </a:p>
          <a:p>
            <a:pPr defTabSz="914400">
              <a:spcBef>
                <a:spcPts val="600"/>
              </a:spcBef>
              <a:buClr>
                <a:srgbClr val="000000"/>
              </a:buClr>
              <a:buSzPts val="1000"/>
            </a:pPr>
            <a:endParaRPr sz="1000" kern="0" dirty="0">
              <a:solidFill>
                <a:srgbClr val="000000"/>
              </a:solidFill>
              <a:latin typeface="Calibri"/>
              <a:ea typeface="Calibri"/>
              <a:cs typeface="Calibri"/>
              <a:sym typeface="Calibri"/>
            </a:endParaRPr>
          </a:p>
        </p:txBody>
      </p:sp>
      <p:sp>
        <p:nvSpPr>
          <p:cNvPr id="362" name="Google Shape;362;gfca32fa3aa_2_1"/>
          <p:cNvSpPr txBox="1"/>
          <p:nvPr/>
        </p:nvSpPr>
        <p:spPr>
          <a:xfrm>
            <a:off x="4625648" y="-53150"/>
            <a:ext cx="1973400" cy="400079"/>
          </a:xfrm>
          <a:prstGeom prst="rect">
            <a:avLst/>
          </a:prstGeom>
          <a:noFill/>
          <a:ln>
            <a:noFill/>
          </a:ln>
        </p:spPr>
        <p:txBody>
          <a:bodyPr spcFirstLastPara="1" wrap="square" lIns="91425" tIns="91425" rIns="91425" bIns="91425" anchor="t" anchorCtr="0">
            <a:spAutoFit/>
          </a:bodyPr>
          <a:lstStyle/>
          <a:p>
            <a:pPr algn="ctr" defTabSz="914400">
              <a:buClr>
                <a:srgbClr val="000000"/>
              </a:buClr>
              <a:buSzPts val="3500"/>
            </a:pPr>
            <a:r>
              <a:rPr lang="en-US" sz="1400" b="1" kern="0" dirty="0">
                <a:solidFill>
                  <a:srgbClr val="151515"/>
                </a:solidFill>
                <a:latin typeface="Calibri"/>
                <a:ea typeface="Calibri"/>
                <a:cs typeface="Calibri"/>
                <a:sym typeface="Calibri"/>
              </a:rPr>
              <a:t>Young Middle School</a:t>
            </a:r>
            <a:endParaRPr sz="200" kern="0" dirty="0">
              <a:solidFill>
                <a:srgbClr val="151515"/>
              </a:solidFill>
              <a:latin typeface="Calibri"/>
              <a:ea typeface="Calibri"/>
              <a:cs typeface="Calibri"/>
              <a:sym typeface="Calibri"/>
            </a:endParaRPr>
          </a:p>
        </p:txBody>
      </p:sp>
      <p:sp>
        <p:nvSpPr>
          <p:cNvPr id="363" name="Google Shape;363;gfca32fa3aa_2_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200" b="1" i="1" kern="0">
                <a:solidFill>
                  <a:srgbClr val="151515"/>
                </a:solidFill>
                <a:latin typeface="Calibri"/>
                <a:ea typeface="Calibri"/>
                <a:cs typeface="Calibri"/>
                <a:sym typeface="Calibri"/>
              </a:rPr>
              <a:t>School Strategies</a:t>
            </a:r>
            <a:endParaRPr sz="200" b="1" i="1" kern="0">
              <a:solidFill>
                <a:srgbClr val="151515"/>
              </a:solidFill>
              <a:latin typeface="Calibri"/>
              <a:ea typeface="Calibri"/>
              <a:cs typeface="Calibri"/>
              <a:sym typeface="Calibri"/>
            </a:endParaRPr>
          </a:p>
        </p:txBody>
      </p:sp>
      <p:sp>
        <p:nvSpPr>
          <p:cNvPr id="367" name="Google Shape;367;gfca32fa3aa_2_1"/>
          <p:cNvSpPr txBox="1">
            <a:spLocks noGrp="1"/>
          </p:cNvSpPr>
          <p:nvPr>
            <p:ph type="sldNum" idx="12"/>
          </p:nvPr>
        </p:nvSpPr>
        <p:spPr>
          <a:xfrm>
            <a:off x="8550379" y="6542394"/>
            <a:ext cx="2057400" cy="365100"/>
          </a:xfrm>
          <a:prstGeom prst="rect">
            <a:avLst/>
          </a:prstGeom>
          <a:noFill/>
          <a:ln>
            <a:noFill/>
          </a:ln>
        </p:spPr>
        <p:txBody>
          <a:bodyPr spcFirstLastPara="1" wrap="square" lIns="91425" tIns="45700" rIns="91425" bIns="45700" anchor="ctr" anchorCtr="0">
            <a:noAutofit/>
          </a:bodyPr>
          <a:lstStyle/>
          <a:p>
            <a:pPr defTabSz="914400">
              <a:buClr>
                <a:srgbClr val="000000"/>
              </a:buClr>
            </a:pPr>
            <a:fld id="{00000000-1234-1234-1234-123412341234}" type="slidenum">
              <a:rPr lang="en-US" sz="1000" kern="0">
                <a:solidFill>
                  <a:srgbClr val="000000"/>
                </a:solidFill>
                <a:latin typeface="Verdana"/>
                <a:ea typeface="Verdana"/>
                <a:cs typeface="Verdana"/>
                <a:sym typeface="Verdana"/>
              </a:rPr>
              <a:pPr defTabSz="914400">
                <a:buClr>
                  <a:srgbClr val="000000"/>
                </a:buClr>
              </a:pPr>
              <a:t>5</a:t>
            </a:fld>
            <a:endParaRPr sz="1000" kern="0">
              <a:solidFill>
                <a:srgbClr val="000000"/>
              </a:solidFill>
              <a:latin typeface="Verdana"/>
              <a:ea typeface="Verdana"/>
              <a:cs typeface="Verdana"/>
              <a:sym typeface="Verdana"/>
            </a:endParaRPr>
          </a:p>
        </p:txBody>
      </p:sp>
      <p:sp>
        <p:nvSpPr>
          <p:cNvPr id="369" name="Google Shape;369;gfca32fa3aa_2_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200" b="1" i="1" kern="0">
                <a:solidFill>
                  <a:srgbClr val="151515"/>
                </a:solidFill>
                <a:latin typeface="Calibri"/>
                <a:ea typeface="Calibri"/>
                <a:cs typeface="Calibri"/>
                <a:sym typeface="Calibri"/>
              </a:rPr>
              <a:t>School Strategic Priorities</a:t>
            </a:r>
            <a:endParaRPr sz="200" b="1" i="1" kern="0">
              <a:solidFill>
                <a:srgbClr val="151515"/>
              </a:solidFill>
              <a:latin typeface="Calibri"/>
              <a:ea typeface="Calibri"/>
              <a:cs typeface="Calibri"/>
              <a:sym typeface="Calibri"/>
            </a:endParaRPr>
          </a:p>
        </p:txBody>
      </p:sp>
      <p:sp>
        <p:nvSpPr>
          <p:cNvPr id="370" name="Google Shape;370;gfca32fa3aa_2_1"/>
          <p:cNvSpPr/>
          <p:nvPr/>
        </p:nvSpPr>
        <p:spPr>
          <a:xfrm>
            <a:off x="3496461" y="2477394"/>
            <a:ext cx="2418900" cy="938700"/>
          </a:xfrm>
          <a:prstGeom prst="rect">
            <a:avLst/>
          </a:prstGeom>
          <a:noFill/>
          <a:ln>
            <a:noFill/>
          </a:ln>
        </p:spPr>
        <p:txBody>
          <a:bodyPr spcFirstLastPara="1" wrap="square" lIns="91425" tIns="45700" rIns="91425" bIns="45700" anchor="t" anchorCtr="0">
            <a:noAutofit/>
          </a:bodyPr>
          <a:lstStyle/>
          <a:p>
            <a:pPr marL="228600" indent="-165100" defTabSz="914400">
              <a:spcBef>
                <a:spcPts val="600"/>
              </a:spcBef>
              <a:buClr>
                <a:srgbClr val="000000"/>
              </a:buClr>
              <a:buSzPts val="1000"/>
            </a:pPr>
            <a:endParaRPr sz="1000" b="1" kern="0">
              <a:solidFill>
                <a:srgbClr val="000000"/>
              </a:solidFill>
              <a:latin typeface="Calibri"/>
              <a:ea typeface="Calibri"/>
              <a:cs typeface="Calibri"/>
              <a:sym typeface="Calibri"/>
            </a:endParaRPr>
          </a:p>
          <a:p>
            <a:pPr marL="228600" indent="-165100" defTabSz="914400">
              <a:spcBef>
                <a:spcPts val="600"/>
              </a:spcBef>
              <a:buClr>
                <a:srgbClr val="000000"/>
              </a:buClr>
              <a:buSzPts val="1000"/>
            </a:pPr>
            <a:endParaRPr sz="1000" b="1" kern="0">
              <a:solidFill>
                <a:srgbClr val="000000"/>
              </a:solidFill>
              <a:latin typeface="Calibri"/>
              <a:ea typeface="Calibri"/>
              <a:cs typeface="Calibri"/>
              <a:sym typeface="Calibri"/>
            </a:endParaRPr>
          </a:p>
          <a:p>
            <a:pPr defTabSz="914400">
              <a:spcBef>
                <a:spcPts val="600"/>
              </a:spcBef>
              <a:buClr>
                <a:srgbClr val="000000"/>
              </a:buClr>
              <a:buSzPts val="1000"/>
            </a:pPr>
            <a:endParaRPr sz="1000" b="1" kern="0">
              <a:solidFill>
                <a:srgbClr val="000000"/>
              </a:solidFill>
              <a:latin typeface="Calibri"/>
              <a:ea typeface="Calibri"/>
              <a:cs typeface="Calibri"/>
              <a:sym typeface="Calibri"/>
            </a:endParaRPr>
          </a:p>
        </p:txBody>
      </p:sp>
      <p:sp>
        <p:nvSpPr>
          <p:cNvPr id="371" name="Google Shape;371;gfca32fa3aa_2_1"/>
          <p:cNvSpPr/>
          <p:nvPr/>
        </p:nvSpPr>
        <p:spPr>
          <a:xfrm>
            <a:off x="3526936" y="4031882"/>
            <a:ext cx="2418900" cy="1399326"/>
          </a:xfrm>
          <a:prstGeom prst="rect">
            <a:avLst/>
          </a:prstGeom>
          <a:noFill/>
          <a:ln>
            <a:noFill/>
          </a:ln>
        </p:spPr>
        <p:txBody>
          <a:bodyPr spcFirstLastPara="1" wrap="square" lIns="91425" tIns="45700" rIns="91425" bIns="45700" anchor="t" anchorCtr="0">
            <a:noAutofit/>
          </a:bodyPr>
          <a:lstStyle/>
          <a:p>
            <a:pPr defTabSz="914400">
              <a:spcBef>
                <a:spcPts val="600"/>
              </a:spcBef>
              <a:buClr>
                <a:srgbClr val="000000"/>
              </a:buClr>
            </a:pPr>
            <a:r>
              <a:rPr lang="en-US" sz="1000" b="1" kern="0" dirty="0">
                <a:solidFill>
                  <a:srgbClr val="000000"/>
                </a:solidFill>
                <a:latin typeface="Calibri"/>
                <a:ea typeface="Calibri"/>
                <a:cs typeface="Calibri"/>
                <a:sym typeface="Calibri"/>
              </a:rPr>
              <a:t>8. </a:t>
            </a:r>
            <a:r>
              <a:rPr lang="en-US" sz="1000" kern="0" dirty="0">
                <a:solidFill>
                  <a:srgbClr val="000000"/>
                </a:solidFill>
                <a:latin typeface="Calibri"/>
                <a:ea typeface="Calibri"/>
                <a:cs typeface="Calibri"/>
                <a:sym typeface="Calibri"/>
              </a:rPr>
              <a:t>Sustain and enhance family engagement that fosters positive relationships with all stakeholders in an effort to promote academic achievement</a:t>
            </a:r>
          </a:p>
          <a:p>
            <a:pPr defTabSz="914400">
              <a:spcBef>
                <a:spcPts val="600"/>
              </a:spcBef>
              <a:buClr>
                <a:srgbClr val="000000"/>
              </a:buClr>
            </a:pPr>
            <a:endParaRPr sz="1000" kern="0" dirty="0">
              <a:solidFill>
                <a:srgbClr val="000000"/>
              </a:solidFill>
              <a:latin typeface="Calibri"/>
              <a:ea typeface="Calibri"/>
              <a:cs typeface="Calibri"/>
              <a:sym typeface="Calibri"/>
            </a:endParaRPr>
          </a:p>
          <a:p>
            <a:pPr defTabSz="914400">
              <a:spcBef>
                <a:spcPts val="600"/>
              </a:spcBef>
              <a:buClr>
                <a:srgbClr val="000000"/>
              </a:buClr>
              <a:buSzPts val="1000"/>
            </a:pPr>
            <a:endParaRPr sz="1000" kern="0" dirty="0">
              <a:solidFill>
                <a:srgbClr val="000000"/>
              </a:solidFill>
              <a:latin typeface="Calibri"/>
              <a:ea typeface="Calibri"/>
              <a:cs typeface="Calibri"/>
              <a:sym typeface="Calibri"/>
            </a:endParaRPr>
          </a:p>
        </p:txBody>
      </p:sp>
      <p:sp>
        <p:nvSpPr>
          <p:cNvPr id="374" name="Google Shape;374;gfca32fa3aa_2_1"/>
          <p:cNvSpPr/>
          <p:nvPr/>
        </p:nvSpPr>
        <p:spPr>
          <a:xfrm>
            <a:off x="1577013" y="23619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defTabSz="914400">
              <a:buClr>
                <a:srgbClr val="000000"/>
              </a:buClr>
              <a:buSzPts val="1200"/>
            </a:pPr>
            <a:r>
              <a:rPr lang="en-US" sz="1200" b="1" kern="0">
                <a:solidFill>
                  <a:srgbClr val="FFFFFF"/>
                </a:solidFill>
                <a:latin typeface="Calibri"/>
                <a:ea typeface="Calibri"/>
                <a:cs typeface="Calibri"/>
                <a:sym typeface="Calibri"/>
              </a:rPr>
              <a:t>Equipping &amp; Empowering Leaders &amp; Staff</a:t>
            </a:r>
            <a:endParaRPr sz="1200" b="1" kern="0">
              <a:solidFill>
                <a:srgbClr val="FFFFFF"/>
              </a:solidFill>
              <a:latin typeface="Calibri"/>
              <a:ea typeface="Calibri"/>
              <a:cs typeface="Calibri"/>
              <a:sym typeface="Calibri"/>
            </a:endParaRPr>
          </a:p>
          <a:p>
            <a:pPr marL="171446" algn="ctr" defTabSz="914400">
              <a:buClr>
                <a:srgbClr val="000000"/>
              </a:buClr>
              <a:buSzPts val="900"/>
            </a:pPr>
            <a:r>
              <a:rPr lang="en-US" sz="900" kern="0">
                <a:solidFill>
                  <a:srgbClr val="FFFFFF"/>
                </a:solidFill>
                <a:latin typeface="Calibri"/>
                <a:ea typeface="Calibri"/>
                <a:cs typeface="Calibri"/>
                <a:sym typeface="Calibri"/>
              </a:rPr>
              <a:t>Strategic Staff Support</a:t>
            </a:r>
            <a:endParaRPr sz="900" kern="0">
              <a:solidFill>
                <a:srgbClr val="FFFFFF"/>
              </a:solidFill>
              <a:latin typeface="Calibri"/>
              <a:ea typeface="Calibri"/>
              <a:cs typeface="Calibri"/>
              <a:sym typeface="Calibri"/>
            </a:endParaRPr>
          </a:p>
          <a:p>
            <a:pPr marL="171446" algn="ctr" defTabSz="914400">
              <a:buClr>
                <a:srgbClr val="000000"/>
              </a:buClr>
              <a:buSzPts val="900"/>
            </a:pPr>
            <a:r>
              <a:rPr lang="en-US" sz="900" kern="0">
                <a:solidFill>
                  <a:srgbClr val="FFFFFF"/>
                </a:solidFill>
                <a:latin typeface="Calibri"/>
                <a:ea typeface="Calibri"/>
                <a:cs typeface="Calibri"/>
                <a:sym typeface="Calibri"/>
              </a:rPr>
              <a:t>Equitable Resource Allocation</a:t>
            </a:r>
            <a:endParaRPr sz="900" kern="0">
              <a:solidFill>
                <a:srgbClr val="FFFFFF"/>
              </a:solidFill>
              <a:latin typeface="Calibri"/>
              <a:ea typeface="Calibri"/>
              <a:cs typeface="Calibri"/>
              <a:sym typeface="Calibri"/>
            </a:endParaRPr>
          </a:p>
        </p:txBody>
      </p:sp>
      <p:sp>
        <p:nvSpPr>
          <p:cNvPr id="375" name="Google Shape;375;gfca32fa3aa_2_1"/>
          <p:cNvSpPr/>
          <p:nvPr/>
        </p:nvSpPr>
        <p:spPr>
          <a:xfrm>
            <a:off x="1577013" y="4061675"/>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defTabSz="914400">
              <a:buClr>
                <a:srgbClr val="000000"/>
              </a:buClr>
              <a:buSzPts val="1200"/>
            </a:pPr>
            <a:r>
              <a:rPr lang="en-US" sz="1200" b="1" kern="0">
                <a:solidFill>
                  <a:srgbClr val="FFFFFF"/>
                </a:solidFill>
                <a:latin typeface="Calibri"/>
                <a:ea typeface="Calibri"/>
                <a:cs typeface="Calibri"/>
                <a:sym typeface="Calibri"/>
              </a:rPr>
              <a:t>Creating a System of School Support</a:t>
            </a:r>
            <a:endParaRPr sz="1200" b="1" kern="0">
              <a:solidFill>
                <a:srgbClr val="FFFFFF"/>
              </a:solidFill>
              <a:latin typeface="Calibri"/>
              <a:ea typeface="Calibri"/>
              <a:cs typeface="Calibri"/>
              <a:sym typeface="Calibri"/>
            </a:endParaRPr>
          </a:p>
          <a:p>
            <a:pPr marL="171446" algn="ctr" defTabSz="914400">
              <a:buClr>
                <a:srgbClr val="000000"/>
              </a:buClr>
              <a:buSzPts val="900"/>
            </a:pPr>
            <a:r>
              <a:rPr lang="en-US" sz="900" kern="0">
                <a:solidFill>
                  <a:srgbClr val="FFFFFF"/>
                </a:solidFill>
                <a:latin typeface="Calibri"/>
                <a:ea typeface="Calibri"/>
                <a:cs typeface="Calibri"/>
                <a:sym typeface="Calibri"/>
              </a:rPr>
              <a:t>Collective Action, Engagement &amp; Empowerment</a:t>
            </a:r>
            <a:endParaRPr sz="900" kern="0">
              <a:solidFill>
                <a:srgbClr val="FFFFFF"/>
              </a:solidFill>
              <a:latin typeface="Calibri"/>
              <a:ea typeface="Calibri"/>
              <a:cs typeface="Calibri"/>
              <a:sym typeface="Calibri"/>
            </a:endParaRPr>
          </a:p>
        </p:txBody>
      </p:sp>
      <p:sp>
        <p:nvSpPr>
          <p:cNvPr id="376" name="Google Shape;376;gfca32fa3aa_2_1"/>
          <p:cNvSpPr/>
          <p:nvPr/>
        </p:nvSpPr>
        <p:spPr>
          <a:xfrm>
            <a:off x="3507000" y="2357218"/>
            <a:ext cx="2418900" cy="1031807"/>
          </a:xfrm>
          <a:prstGeom prst="rect">
            <a:avLst/>
          </a:prstGeom>
          <a:noFill/>
          <a:ln>
            <a:noFill/>
          </a:ln>
        </p:spPr>
        <p:txBody>
          <a:bodyPr spcFirstLastPara="1" wrap="square" lIns="91425" tIns="45700" rIns="91425" bIns="45700" anchor="t" anchorCtr="0">
            <a:noAutofit/>
          </a:bodyPr>
          <a:lstStyle/>
          <a:p>
            <a:pPr defTabSz="914400">
              <a:spcBef>
                <a:spcPts val="600"/>
              </a:spcBef>
              <a:buClr>
                <a:srgbClr val="000000"/>
              </a:buClr>
            </a:pPr>
            <a:r>
              <a:rPr lang="en-US" sz="1000" b="1" kern="0" dirty="0">
                <a:solidFill>
                  <a:srgbClr val="000000"/>
                </a:solidFill>
                <a:latin typeface="Calibri"/>
                <a:ea typeface="Calibri"/>
                <a:cs typeface="Calibri"/>
                <a:sym typeface="Calibri"/>
              </a:rPr>
              <a:t>7. </a:t>
            </a:r>
            <a:r>
              <a:rPr lang="en-US" sz="1000" kern="0" dirty="0">
                <a:solidFill>
                  <a:srgbClr val="000000"/>
                </a:solidFill>
                <a:latin typeface="Calibri"/>
                <a:ea typeface="Calibri"/>
                <a:cs typeface="Calibri"/>
                <a:sym typeface="Calibri"/>
              </a:rPr>
              <a:t>Build teacher capacity to support academic achievement</a:t>
            </a:r>
            <a:r>
              <a:rPr lang="en-US" sz="1000" b="1" kern="0" dirty="0">
                <a:solidFill>
                  <a:srgbClr val="000000"/>
                </a:solidFill>
                <a:latin typeface="Calibri"/>
                <a:ea typeface="Calibri"/>
                <a:cs typeface="Calibri"/>
                <a:sym typeface="Calibri"/>
              </a:rPr>
              <a:t> </a:t>
            </a:r>
            <a:endParaRPr sz="1400" kern="0" dirty="0">
              <a:solidFill>
                <a:srgbClr val="000000"/>
              </a:solidFill>
              <a:latin typeface="Arial"/>
              <a:cs typeface="Arial"/>
              <a:sym typeface="Arial"/>
            </a:endParaRPr>
          </a:p>
          <a:p>
            <a:pPr defTabSz="914400">
              <a:spcBef>
                <a:spcPts val="600"/>
              </a:spcBef>
              <a:buClr>
                <a:srgbClr val="000000"/>
              </a:buClr>
            </a:pPr>
            <a:endParaRPr sz="1400" kern="0" dirty="0">
              <a:solidFill>
                <a:srgbClr val="000000"/>
              </a:solidFill>
              <a:latin typeface="Arial"/>
              <a:cs typeface="Arial"/>
              <a:sym typeface="Arial"/>
            </a:endParaRPr>
          </a:p>
          <a:p>
            <a:pPr defTabSz="914400">
              <a:spcBef>
                <a:spcPts val="600"/>
              </a:spcBef>
              <a:buClr>
                <a:srgbClr val="000000"/>
              </a:buClr>
            </a:pPr>
            <a:r>
              <a:rPr lang="en-US" sz="1000" b="1" kern="0" dirty="0">
                <a:solidFill>
                  <a:srgbClr val="000000"/>
                </a:solidFill>
                <a:latin typeface="Calibri"/>
                <a:ea typeface="Calibri"/>
                <a:cs typeface="Calibri"/>
                <a:sym typeface="Calibri"/>
              </a:rPr>
              <a:t> </a:t>
            </a:r>
            <a:endParaRPr sz="1000" b="1" kern="0" dirty="0">
              <a:solidFill>
                <a:srgbClr val="000000"/>
              </a:solidFill>
              <a:latin typeface="Calibri"/>
              <a:ea typeface="Calibri"/>
              <a:cs typeface="Calibri"/>
              <a:sym typeface="Calibri"/>
            </a:endParaRPr>
          </a:p>
          <a:p>
            <a:pPr defTabSz="914400">
              <a:spcBef>
                <a:spcPts val="600"/>
              </a:spcBef>
              <a:buClr>
                <a:srgbClr val="000000"/>
              </a:buClr>
              <a:buSzPts val="1000"/>
            </a:pPr>
            <a:endParaRPr sz="1000" b="1" kern="0" dirty="0">
              <a:solidFill>
                <a:srgbClr val="000000"/>
              </a:solidFill>
              <a:latin typeface="Calibri"/>
              <a:ea typeface="Calibri"/>
              <a:cs typeface="Calibri"/>
              <a:sym typeface="Calibri"/>
            </a:endParaRPr>
          </a:p>
          <a:p>
            <a:pPr defTabSz="914400">
              <a:spcBef>
                <a:spcPts val="600"/>
              </a:spcBef>
              <a:buClr>
                <a:srgbClr val="000000"/>
              </a:buClr>
              <a:buSzPts val="1000"/>
            </a:pPr>
            <a:endParaRPr sz="1000" kern="0" dirty="0">
              <a:solidFill>
                <a:srgbClr val="000000"/>
              </a:solidFill>
              <a:latin typeface="Calibri"/>
              <a:ea typeface="Calibri"/>
              <a:cs typeface="Calibri"/>
              <a:sym typeface="Calibri"/>
            </a:endParaRPr>
          </a:p>
        </p:txBody>
      </p:sp>
      <p:sp>
        <p:nvSpPr>
          <p:cNvPr id="377" name="Google Shape;377;gfca32fa3aa_2_1"/>
          <p:cNvSpPr txBox="1"/>
          <p:nvPr/>
        </p:nvSpPr>
        <p:spPr>
          <a:xfrm>
            <a:off x="4879000" y="562450"/>
            <a:ext cx="1588800" cy="400200"/>
          </a:xfrm>
          <a:prstGeom prst="rect">
            <a:avLst/>
          </a:prstGeom>
          <a:noFill/>
          <a:ln>
            <a:noFill/>
          </a:ln>
        </p:spPr>
        <p:txBody>
          <a:bodyPr spcFirstLastPara="1" wrap="square" lIns="91425" tIns="91425" rIns="91425" bIns="91425" anchor="t" anchorCtr="0">
            <a:spAutoFit/>
          </a:bodyPr>
          <a:lstStyle/>
          <a:p>
            <a:pPr algn="ctr" defTabSz="914400">
              <a:buClr>
                <a:srgbClr val="000000"/>
              </a:buClr>
            </a:pPr>
            <a:r>
              <a:rPr lang="en-US" sz="1400" b="1" kern="0">
                <a:solidFill>
                  <a:srgbClr val="000000"/>
                </a:solidFill>
                <a:latin typeface="Calibri"/>
                <a:ea typeface="Calibri"/>
                <a:cs typeface="Calibri"/>
                <a:sym typeface="Calibri"/>
              </a:rPr>
              <a:t>SMART GOALS</a:t>
            </a:r>
            <a:endParaRPr sz="1400" b="1" kern="0">
              <a:solidFill>
                <a:srgbClr val="000000"/>
              </a:solidFill>
              <a:latin typeface="Calibri"/>
              <a:ea typeface="Calibri"/>
              <a:cs typeface="Calibri"/>
              <a:sym typeface="Calibri"/>
            </a:endParaRPr>
          </a:p>
        </p:txBody>
      </p:sp>
      <p:sp>
        <p:nvSpPr>
          <p:cNvPr id="21" name="Google Shape;348;p11"/>
          <p:cNvSpPr txBox="1"/>
          <p:nvPr/>
        </p:nvSpPr>
        <p:spPr>
          <a:xfrm>
            <a:off x="1577024" y="72376"/>
            <a:ext cx="3384768" cy="954077"/>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000" b="1" i="1" u="sng" kern="0" dirty="0">
                <a:solidFill>
                  <a:srgbClr val="151515"/>
                </a:solidFill>
                <a:latin typeface="Calibri"/>
                <a:ea typeface="Calibri"/>
                <a:cs typeface="Calibri"/>
                <a:sym typeface="Calibri"/>
              </a:rPr>
              <a:t>Mission: </a:t>
            </a:r>
            <a:r>
              <a:rPr lang="en-US" sz="1000" kern="0" dirty="0">
                <a:solidFill>
                  <a:srgbClr val="000000"/>
                </a:solidFill>
                <a:latin typeface="Arial"/>
                <a:cs typeface="Arial"/>
                <a:sym typeface="Arial"/>
              </a:rPr>
              <a:t>The mission of Jean Childs Young Middle School is to prepare students to be globally competitive through rigorous and equitable instruction, a continuum of care and services, and active partnerships with parents and community stakeholders.</a:t>
            </a:r>
            <a:endParaRPr sz="1000" kern="0" dirty="0">
              <a:solidFill>
                <a:srgbClr val="151515"/>
              </a:solidFill>
              <a:latin typeface="Calibri"/>
              <a:ea typeface="Calibri"/>
              <a:cs typeface="Calibri"/>
              <a:sym typeface="Calibri"/>
            </a:endParaRPr>
          </a:p>
        </p:txBody>
      </p:sp>
      <p:sp>
        <p:nvSpPr>
          <p:cNvPr id="22" name="Google Shape;349;p11"/>
          <p:cNvSpPr txBox="1"/>
          <p:nvPr/>
        </p:nvSpPr>
        <p:spPr>
          <a:xfrm>
            <a:off x="6467675" y="49076"/>
            <a:ext cx="4140000" cy="800189"/>
          </a:xfrm>
          <a:prstGeom prst="rect">
            <a:avLst/>
          </a:prstGeom>
          <a:noFill/>
          <a:ln>
            <a:noFill/>
          </a:ln>
        </p:spPr>
        <p:txBody>
          <a:bodyPr spcFirstLastPara="1" wrap="square" lIns="91425" tIns="91425" rIns="91425" bIns="91425" anchor="t" anchorCtr="0">
            <a:spAutoFit/>
          </a:bodyPr>
          <a:lstStyle/>
          <a:p>
            <a:pPr defTabSz="914400">
              <a:buClr>
                <a:srgbClr val="000000"/>
              </a:buClr>
              <a:buSzPts val="3500"/>
            </a:pPr>
            <a:r>
              <a:rPr lang="en-US" sz="1000" b="1" i="1" u="sng" kern="0" dirty="0">
                <a:solidFill>
                  <a:srgbClr val="151515"/>
                </a:solidFill>
                <a:latin typeface="Calibri"/>
                <a:ea typeface="Calibri"/>
                <a:cs typeface="Calibri"/>
                <a:sym typeface="Calibri"/>
              </a:rPr>
              <a:t>Vision: </a:t>
            </a:r>
            <a:r>
              <a:rPr lang="en-US" sz="1000" kern="0" dirty="0">
                <a:solidFill>
                  <a:srgbClr val="000000"/>
                </a:solidFill>
                <a:latin typeface="Arial"/>
                <a:cs typeface="Arial"/>
                <a:sym typeface="Arial"/>
              </a:rPr>
              <a:t>Jean Childs Young Middle School will be a high performing IB school of choice where students want to learn, parents and families engage, educators empower students to succeed, and the community collaborates with the school to rebuild the legacy.</a:t>
            </a:r>
            <a:endParaRPr sz="1000" kern="0" dirty="0">
              <a:solidFill>
                <a:srgbClr val="151515"/>
              </a:solidFill>
              <a:latin typeface="Calibri"/>
              <a:ea typeface="Calibri"/>
              <a:cs typeface="Calibri"/>
              <a:sym typeface="Calibri"/>
            </a:endParaRPr>
          </a:p>
        </p:txBody>
      </p:sp>
      <p:sp>
        <p:nvSpPr>
          <p:cNvPr id="23" name="Google Shape;341;p11"/>
          <p:cNvSpPr/>
          <p:nvPr/>
        </p:nvSpPr>
        <p:spPr>
          <a:xfrm>
            <a:off x="1699448" y="931076"/>
            <a:ext cx="2085516"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noAutofit/>
          </a:bodyPr>
          <a:lstStyle/>
          <a:p>
            <a:pPr algn="ctr" defTabSz="914400">
              <a:buClr>
                <a:srgbClr val="000000"/>
              </a:buClr>
              <a:buSzPts val="1200"/>
            </a:pPr>
            <a:r>
              <a:rPr lang="en-US" sz="1000" kern="0" dirty="0">
                <a:solidFill>
                  <a:srgbClr val="000000"/>
                </a:solidFill>
                <a:latin typeface="Calibri"/>
                <a:ea typeface="Calibri"/>
                <a:cs typeface="Calibri"/>
                <a:sym typeface="Calibri"/>
              </a:rPr>
              <a:t>As measured by Milestones, ELA - (</a:t>
            </a:r>
            <a:r>
              <a:rPr lang="en-US" sz="1000" kern="0" dirty="0" err="1">
                <a:solidFill>
                  <a:srgbClr val="000000"/>
                </a:solidFill>
                <a:latin typeface="Calibri"/>
                <a:ea typeface="Calibri"/>
                <a:cs typeface="Calibri"/>
                <a:sym typeface="Calibri"/>
              </a:rPr>
              <a:t>Lvl</a:t>
            </a:r>
            <a:r>
              <a:rPr lang="en-US" sz="1000" kern="0" dirty="0">
                <a:solidFill>
                  <a:srgbClr val="000000"/>
                </a:solidFill>
                <a:latin typeface="Calibri"/>
                <a:ea typeface="Calibri"/>
                <a:cs typeface="Calibri"/>
                <a:sym typeface="Calibri"/>
              </a:rPr>
              <a:t> 3 and up) will increase from 17% to 20% and  (</a:t>
            </a:r>
            <a:r>
              <a:rPr lang="en-US" sz="1000" kern="0" dirty="0" err="1">
                <a:solidFill>
                  <a:srgbClr val="000000"/>
                </a:solidFill>
                <a:latin typeface="Calibri"/>
                <a:ea typeface="Calibri"/>
                <a:cs typeface="Calibri"/>
                <a:sym typeface="Calibri"/>
              </a:rPr>
              <a:t>Lvl</a:t>
            </a:r>
            <a:r>
              <a:rPr lang="en-US" sz="1000" kern="0" dirty="0">
                <a:solidFill>
                  <a:srgbClr val="000000"/>
                </a:solidFill>
                <a:latin typeface="Calibri"/>
                <a:ea typeface="Calibri"/>
                <a:cs typeface="Calibri"/>
                <a:sym typeface="Calibri"/>
              </a:rPr>
              <a:t> 2 and up) will increase from 48% to 51%</a:t>
            </a:r>
          </a:p>
        </p:txBody>
      </p:sp>
      <p:sp>
        <p:nvSpPr>
          <p:cNvPr id="24" name="Google Shape;342;p11"/>
          <p:cNvSpPr/>
          <p:nvPr/>
        </p:nvSpPr>
        <p:spPr>
          <a:xfrm>
            <a:off x="4652026" y="934059"/>
            <a:ext cx="2219586" cy="78030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noAutofit/>
          </a:bodyPr>
          <a:lstStyle/>
          <a:p>
            <a:pPr algn="ctr" defTabSz="914400">
              <a:buClr>
                <a:srgbClr val="000000"/>
              </a:buClr>
              <a:buSzPts val="1200"/>
            </a:pPr>
            <a:r>
              <a:rPr lang="en-US" sz="1000" kern="0" dirty="0">
                <a:solidFill>
                  <a:srgbClr val="000000"/>
                </a:solidFill>
                <a:latin typeface="Calibri"/>
                <a:ea typeface="Calibri"/>
                <a:cs typeface="Calibri"/>
                <a:sym typeface="Calibri"/>
              </a:rPr>
              <a:t>As measured by Milestones, Math - (</a:t>
            </a:r>
            <a:r>
              <a:rPr lang="en-US" sz="1000" kern="0" dirty="0" err="1">
                <a:solidFill>
                  <a:srgbClr val="000000"/>
                </a:solidFill>
                <a:latin typeface="Calibri"/>
                <a:ea typeface="Calibri"/>
                <a:cs typeface="Calibri"/>
                <a:sym typeface="Calibri"/>
              </a:rPr>
              <a:t>Lvl</a:t>
            </a:r>
            <a:r>
              <a:rPr lang="en-US" sz="1000" kern="0" dirty="0">
                <a:solidFill>
                  <a:srgbClr val="000000"/>
                </a:solidFill>
                <a:latin typeface="Calibri"/>
                <a:ea typeface="Calibri"/>
                <a:cs typeface="Calibri"/>
                <a:sym typeface="Calibri"/>
              </a:rPr>
              <a:t> 3 and up) will increase from 13% to 16% (</a:t>
            </a:r>
            <a:r>
              <a:rPr lang="en-US" sz="1000" kern="0" dirty="0" err="1">
                <a:solidFill>
                  <a:srgbClr val="000000"/>
                </a:solidFill>
                <a:latin typeface="Calibri"/>
                <a:ea typeface="Calibri"/>
                <a:cs typeface="Calibri"/>
                <a:sym typeface="Calibri"/>
              </a:rPr>
              <a:t>Lvl</a:t>
            </a:r>
            <a:r>
              <a:rPr lang="en-US" sz="1000" kern="0" dirty="0">
                <a:solidFill>
                  <a:srgbClr val="000000"/>
                </a:solidFill>
                <a:latin typeface="Calibri"/>
                <a:ea typeface="Calibri"/>
                <a:cs typeface="Calibri"/>
                <a:sym typeface="Calibri"/>
              </a:rPr>
              <a:t> 2 and up) will increase from 47% to 50%</a:t>
            </a:r>
          </a:p>
        </p:txBody>
      </p:sp>
      <p:sp>
        <p:nvSpPr>
          <p:cNvPr id="26" name="Google Shape;343;p11"/>
          <p:cNvSpPr/>
          <p:nvPr/>
        </p:nvSpPr>
        <p:spPr>
          <a:xfrm>
            <a:off x="8274350" y="931076"/>
            <a:ext cx="1912500" cy="798578"/>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SzPts val="1200"/>
            </a:pPr>
            <a:r>
              <a:rPr lang="en-US" sz="1000" kern="0" dirty="0">
                <a:solidFill>
                  <a:srgbClr val="000000"/>
                </a:solidFill>
                <a:latin typeface="Calibri"/>
                <a:ea typeface="Calibri"/>
                <a:cs typeface="Calibri"/>
                <a:sym typeface="Calibri"/>
              </a:rPr>
              <a:t>Increase ADA from 87.8% to 90% by May 2025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7603-8319-2B3B-CAFC-20586003AAF8}"/>
              </a:ext>
            </a:extLst>
          </p:cNvPr>
          <p:cNvSpPr>
            <a:spLocks noGrp="1"/>
          </p:cNvSpPr>
          <p:nvPr>
            <p:ph type="title"/>
          </p:nvPr>
        </p:nvSpPr>
        <p:spPr>
          <a:xfrm>
            <a:off x="402336" y="259982"/>
            <a:ext cx="5693664" cy="1092915"/>
          </a:xfrm>
        </p:spPr>
        <p:txBody>
          <a:bodyPr/>
          <a:lstStyle/>
          <a:p>
            <a:r>
              <a:rPr lang="en-US" sz="2800" dirty="0"/>
              <a:t>Information about</a:t>
            </a:r>
            <a:br>
              <a:rPr lang="en-US" sz="2800" dirty="0"/>
            </a:br>
            <a:r>
              <a:rPr lang="en-US" sz="2800" dirty="0"/>
              <a:t>our school</a:t>
            </a:r>
          </a:p>
        </p:txBody>
      </p:sp>
      <p:pic>
        <p:nvPicPr>
          <p:cNvPr id="4" name="Picture 3">
            <a:extLst>
              <a:ext uri="{FF2B5EF4-FFF2-40B4-BE49-F238E27FC236}">
                <a16:creationId xmlns:a16="http://schemas.microsoft.com/office/drawing/2014/main" id="{462D16E5-6698-713C-4B03-9C0BA4C83455}"/>
              </a:ext>
            </a:extLst>
          </p:cNvPr>
          <p:cNvPicPr>
            <a:picLocks noChangeAspect="1"/>
          </p:cNvPicPr>
          <p:nvPr/>
        </p:nvPicPr>
        <p:blipFill>
          <a:blip r:embed="rId2"/>
          <a:stretch>
            <a:fillRect/>
          </a:stretch>
        </p:blipFill>
        <p:spPr>
          <a:xfrm>
            <a:off x="1" y="1195057"/>
            <a:ext cx="12149684" cy="5662943"/>
          </a:xfrm>
          <a:prstGeom prst="rect">
            <a:avLst/>
          </a:prstGeom>
        </p:spPr>
      </p:pic>
    </p:spTree>
    <p:extLst>
      <p:ext uri="{BB962C8B-B14F-4D97-AF65-F5344CB8AC3E}">
        <p14:creationId xmlns:p14="http://schemas.microsoft.com/office/powerpoint/2010/main" val="1270384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B0E6D0-C102-6F9C-E392-1A01CC8000A0}"/>
              </a:ext>
            </a:extLst>
          </p:cNvPr>
          <p:cNvSpPr>
            <a:spLocks noGrp="1"/>
          </p:cNvSpPr>
          <p:nvPr>
            <p:ph type="sldNum" sz="quarter" idx="12"/>
          </p:nvPr>
        </p:nvSpPr>
        <p:spPr>
          <a:xfrm>
            <a:off x="11058082" y="6315271"/>
            <a:ext cx="987552" cy="274320"/>
          </a:xfrm>
        </p:spPr>
        <p:txBody>
          <a:bodyPr/>
          <a:lstStyle/>
          <a:p>
            <a:fld id="{AEC10A0C-BB77-FD4A-8FA4-D4334D01E3A4}" type="slidenum">
              <a:rPr lang="en-US" smtClean="0"/>
              <a:pPr/>
              <a:t>51</a:t>
            </a:fld>
            <a:endParaRPr lang="en-US" dirty="0"/>
          </a:p>
        </p:txBody>
      </p:sp>
      <p:pic>
        <p:nvPicPr>
          <p:cNvPr id="8" name="Picture 7" descr="A white card with blue and orange text&#10;&#10;Description automatically generated">
            <a:extLst>
              <a:ext uri="{FF2B5EF4-FFF2-40B4-BE49-F238E27FC236}">
                <a16:creationId xmlns:a16="http://schemas.microsoft.com/office/drawing/2014/main" id="{A24BC33B-1613-AAE9-9429-D9104E7316C1}"/>
              </a:ext>
            </a:extLst>
          </p:cNvPr>
          <p:cNvPicPr>
            <a:picLocks noChangeAspect="1"/>
          </p:cNvPicPr>
          <p:nvPr/>
        </p:nvPicPr>
        <p:blipFill>
          <a:blip r:embed="rId2"/>
          <a:srcRect l="4006" t="3259" b="5030"/>
          <a:stretch/>
        </p:blipFill>
        <p:spPr>
          <a:xfrm>
            <a:off x="4702629" y="2724540"/>
            <a:ext cx="6914544" cy="3303037"/>
          </a:xfrm>
          <a:prstGeom prst="rect">
            <a:avLst/>
          </a:prstGeom>
        </p:spPr>
      </p:pic>
      <p:sp>
        <p:nvSpPr>
          <p:cNvPr id="10" name="Title 1">
            <a:extLst>
              <a:ext uri="{FF2B5EF4-FFF2-40B4-BE49-F238E27FC236}">
                <a16:creationId xmlns:a16="http://schemas.microsoft.com/office/drawing/2014/main" id="{D1955CD8-B73C-993F-3B48-6F2DB6BA7EE7}"/>
              </a:ext>
            </a:extLst>
          </p:cNvPr>
          <p:cNvSpPr>
            <a:spLocks noGrp="1"/>
          </p:cNvSpPr>
          <p:nvPr>
            <p:ph type="title"/>
          </p:nvPr>
        </p:nvSpPr>
        <p:spPr>
          <a:xfrm>
            <a:off x="5458409" y="202225"/>
            <a:ext cx="6366793" cy="2102435"/>
          </a:xfrm>
        </p:spPr>
        <p:txBody>
          <a:bodyPr/>
          <a:lstStyle/>
          <a:p>
            <a:pPr algn="ctr"/>
            <a:r>
              <a:rPr lang="en-US" sz="3200" dirty="0">
                <a:latin typeface="Arial Black" panose="020B0A04020102020204" pitchFamily="34" charset="0"/>
              </a:rPr>
              <a:t>Join us on</a:t>
            </a:r>
            <a:br>
              <a:rPr lang="en-US" sz="3200" dirty="0">
                <a:latin typeface="Arial Black" panose="020B0A04020102020204" pitchFamily="34" charset="0"/>
              </a:rPr>
            </a:br>
            <a:r>
              <a:rPr lang="en-US" sz="3200" dirty="0">
                <a:latin typeface="Arial Black" panose="020B0A04020102020204" pitchFamily="34" charset="0"/>
              </a:rPr>
              <a:t>Saturday, September 28</a:t>
            </a:r>
            <a:br>
              <a:rPr lang="en-US" dirty="0">
                <a:latin typeface="Arial Black" panose="020B0A04020102020204" pitchFamily="34" charset="0"/>
              </a:rPr>
            </a:br>
            <a:r>
              <a:rPr lang="en-US" b="0" cap="none" dirty="0">
                <a:solidFill>
                  <a:schemeClr val="tx1"/>
                </a:solidFill>
              </a:rPr>
              <a:t>All GO team members are invited,</a:t>
            </a:r>
            <a:br>
              <a:rPr lang="en-US" b="0" cap="none" dirty="0">
                <a:solidFill>
                  <a:schemeClr val="tx1"/>
                </a:solidFill>
              </a:rPr>
            </a:br>
            <a:r>
              <a:rPr lang="en-US" b="0" cap="none" dirty="0">
                <a:solidFill>
                  <a:schemeClr val="tx1"/>
                </a:solidFill>
              </a:rPr>
              <a:t>but plan to have at </a:t>
            </a:r>
            <a:r>
              <a:rPr lang="en-US" cap="none" dirty="0">
                <a:solidFill>
                  <a:schemeClr val="tx1"/>
                </a:solidFill>
              </a:rPr>
              <a:t>least 3 members </a:t>
            </a:r>
            <a:r>
              <a:rPr lang="en-US" b="0" cap="none" dirty="0">
                <a:solidFill>
                  <a:schemeClr val="tx1"/>
                </a:solidFill>
              </a:rPr>
              <a:t>of your GO Team attend!</a:t>
            </a:r>
            <a:endParaRPr lang="en-US" b="0" dirty="0">
              <a:solidFill>
                <a:schemeClr val="tx1"/>
              </a:solidFill>
            </a:endParaRPr>
          </a:p>
        </p:txBody>
      </p:sp>
    </p:spTree>
    <p:extLst>
      <p:ext uri="{BB962C8B-B14F-4D97-AF65-F5344CB8AC3E}">
        <p14:creationId xmlns:p14="http://schemas.microsoft.com/office/powerpoint/2010/main" val="1279835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679C65-F903-6297-8864-BC276CA0A426}"/>
              </a:ext>
            </a:extLst>
          </p:cNvPr>
          <p:cNvSpPr txBox="1">
            <a:spLocks/>
          </p:cNvSpPr>
          <p:nvPr/>
        </p:nvSpPr>
        <p:spPr>
          <a:xfrm>
            <a:off x="0" y="3044952"/>
            <a:ext cx="7521388" cy="768096"/>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5400" dirty="0">
                <a:solidFill>
                  <a:schemeClr val="accent4"/>
                </a:solidFill>
              </a:rPr>
              <a:t>Questions?</a:t>
            </a:r>
          </a:p>
        </p:txBody>
      </p:sp>
    </p:spTree>
    <p:extLst>
      <p:ext uri="{BB962C8B-B14F-4D97-AF65-F5344CB8AC3E}">
        <p14:creationId xmlns:p14="http://schemas.microsoft.com/office/powerpoint/2010/main" val="4995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1143649" y="2512465"/>
            <a:ext cx="6992339" cy="830997"/>
          </a:xfrm>
          <a:prstGeom prst="rect">
            <a:avLst/>
          </a:prstGeom>
          <a:noFill/>
        </p:spPr>
        <p:txBody>
          <a:bodyPr wrap="square" rtlCol="0">
            <a:spAutoFit/>
          </a:bodyPr>
          <a:lstStyle/>
          <a:p>
            <a:pPr marL="165100" marR="0" lvl="0" indent="0" algn="l" defTabSz="914400" rtl="0" eaLnBrk="1" fontAlgn="auto" latinLnBrk="0" hangingPunct="1">
              <a:lnSpc>
                <a:spcPct val="100000"/>
              </a:lnSpc>
              <a:spcBef>
                <a:spcPts val="0"/>
              </a:spcBef>
              <a:spcAft>
                <a:spcPts val="0"/>
              </a:spcAft>
              <a:buClr>
                <a:srgbClr val="595959"/>
              </a:buClr>
              <a:buSzPts val="1000"/>
              <a:buFontTx/>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1. Increase academic achievement and promote growth in ELA and Math.</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
        <p:nvSpPr>
          <p:cNvPr id="11" name="TextBox 10">
            <a:extLst>
              <a:ext uri="{FF2B5EF4-FFF2-40B4-BE49-F238E27FC236}">
                <a16:creationId xmlns:a16="http://schemas.microsoft.com/office/drawing/2014/main" id="{9FED7F29-DFC5-9BF2-A0D0-2E0EAC9E0B15}"/>
              </a:ext>
            </a:extLst>
          </p:cNvPr>
          <p:cNvSpPr txBox="1"/>
          <p:nvPr/>
        </p:nvSpPr>
        <p:spPr>
          <a:xfrm>
            <a:off x="1143648" y="3611804"/>
            <a:ext cx="6992339" cy="1200329"/>
          </a:xfrm>
          <a:prstGeom prst="rect">
            <a:avLst/>
          </a:prstGeom>
          <a:noFill/>
        </p:spPr>
        <p:txBody>
          <a:bodyPr wrap="square" rtlCol="0">
            <a:spAutoFit/>
          </a:bodyPr>
          <a:lstStyle/>
          <a:p>
            <a:pPr marL="165100" marR="0" lvl="0" indent="0" algn="l" defTabSz="457200" rtl="0" eaLnBrk="1" fontAlgn="auto" latinLnBrk="0" hangingPunct="1">
              <a:lnSpc>
                <a:spcPct val="100000"/>
              </a:lnSpc>
              <a:spcBef>
                <a:spcPts val="600"/>
              </a:spcBef>
              <a:spcAft>
                <a:spcPts val="0"/>
              </a:spcAft>
              <a:buClr>
                <a:srgbClr val="595959"/>
              </a:buClr>
              <a:buSzPts val="1000"/>
              <a:buFontTx/>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2. Implement a whole child support system to meet the individual needs of every student, supports social emotional learning, and promotes wellness</a:t>
            </a:r>
          </a:p>
        </p:txBody>
      </p:sp>
      <p:sp>
        <p:nvSpPr>
          <p:cNvPr id="12" name="TextBox 11">
            <a:extLst>
              <a:ext uri="{FF2B5EF4-FFF2-40B4-BE49-F238E27FC236}">
                <a16:creationId xmlns:a16="http://schemas.microsoft.com/office/drawing/2014/main" id="{85D34107-3AF9-6604-222F-A6C60FBD43EA}"/>
              </a:ext>
            </a:extLst>
          </p:cNvPr>
          <p:cNvSpPr txBox="1"/>
          <p:nvPr/>
        </p:nvSpPr>
        <p:spPr>
          <a:xfrm>
            <a:off x="1143647" y="5080475"/>
            <a:ext cx="6992339" cy="830997"/>
          </a:xfrm>
          <a:prstGeom prst="rect">
            <a:avLst/>
          </a:prstGeom>
          <a:noFill/>
        </p:spPr>
        <p:txBody>
          <a:bodyPr wrap="square" rtlCol="0">
            <a:spAutoFit/>
          </a:bodyPr>
          <a:lstStyle/>
          <a:p>
            <a:pPr marL="152400" marR="0" lvl="0" indent="0" algn="l" defTabSz="457200" rtl="0" eaLnBrk="1" fontAlgn="auto" latinLnBrk="0" hangingPunct="1">
              <a:lnSpc>
                <a:spcPct val="100000"/>
              </a:lnSpc>
              <a:spcBef>
                <a:spcPts val="0"/>
              </a:spcBef>
              <a:spcAft>
                <a:spcPts val="0"/>
              </a:spcAft>
              <a:buClr>
                <a:srgbClr val="000000"/>
              </a:buClr>
              <a:buSzPts val="1200"/>
              <a:buFontTx/>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3. Implement IB Program standards and practices with fidelity. </a:t>
            </a:r>
          </a:p>
        </p:txBody>
      </p:sp>
    </p:spTree>
    <p:extLst>
      <p:ext uri="{BB962C8B-B14F-4D97-AF65-F5344CB8AC3E}">
        <p14:creationId xmlns:p14="http://schemas.microsoft.com/office/powerpoint/2010/main" val="98588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83867-F15A-AA5F-622A-597EDBC8F398}"/>
              </a:ext>
            </a:extLst>
          </p:cNvPr>
          <p:cNvSpPr>
            <a:spLocks noGrp="1"/>
          </p:cNvSpPr>
          <p:nvPr>
            <p:ph type="sldNum" sz="quarter" idx="12"/>
          </p:nvPr>
        </p:nvSpPr>
        <p:spPr/>
        <p:txBody>
          <a:bodyPr/>
          <a:lstStyle/>
          <a:p>
            <a:fld id="{48F63A3B-78C7-47BE-AE5E-E10140E04643}" type="slidenum">
              <a:rPr lang="en-US" smtClean="0"/>
              <a:t>7</a:t>
            </a:fld>
            <a:endParaRPr lang="en-US"/>
          </a:p>
        </p:txBody>
      </p:sp>
      <p:graphicFrame>
        <p:nvGraphicFramePr>
          <p:cNvPr id="6" name="Diagram 5">
            <a:extLst>
              <a:ext uri="{FF2B5EF4-FFF2-40B4-BE49-F238E27FC236}">
                <a16:creationId xmlns:a16="http://schemas.microsoft.com/office/drawing/2014/main" id="{306AFE69-1EFF-278A-9400-9B6DC48BB413}"/>
              </a:ext>
            </a:extLst>
          </p:cNvPr>
          <p:cNvGraphicFramePr/>
          <p:nvPr>
            <p:extLst>
              <p:ext uri="{D42A27DB-BD31-4B8C-83A1-F6EECF244321}">
                <p14:modId xmlns:p14="http://schemas.microsoft.com/office/powerpoint/2010/main" val="1231212541"/>
              </p:ext>
            </p:extLst>
          </p:nvPr>
        </p:nvGraphicFramePr>
        <p:xfrm>
          <a:off x="3175000" y="2730415"/>
          <a:ext cx="8128000" cy="334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59ACC072-28EB-25D0-E463-0B72AF804B42}"/>
              </a:ext>
            </a:extLst>
          </p:cNvPr>
          <p:cNvGraphicFramePr/>
          <p:nvPr>
            <p:extLst>
              <p:ext uri="{D42A27DB-BD31-4B8C-83A1-F6EECF244321}">
                <p14:modId xmlns:p14="http://schemas.microsoft.com/office/powerpoint/2010/main" val="847372256"/>
              </p:ext>
            </p:extLst>
          </p:nvPr>
        </p:nvGraphicFramePr>
        <p:xfrm>
          <a:off x="3199384" y="1211156"/>
          <a:ext cx="8128000" cy="3349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9C1D5CAD-890C-BEB2-1393-CC79E29778A5}"/>
              </a:ext>
            </a:extLst>
          </p:cNvPr>
          <p:cNvGraphicFramePr/>
          <p:nvPr>
            <p:extLst>
              <p:ext uri="{D42A27DB-BD31-4B8C-83A1-F6EECF244321}">
                <p14:modId xmlns:p14="http://schemas.microsoft.com/office/powerpoint/2010/main" val="2223758573"/>
              </p:ext>
            </p:extLst>
          </p:nvPr>
        </p:nvGraphicFramePr>
        <p:xfrm>
          <a:off x="3199384" y="4637807"/>
          <a:ext cx="8128000" cy="2734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9" descr="Diagram&#10;&#10;Description automatically generated">
            <a:extLst>
              <a:ext uri="{FF2B5EF4-FFF2-40B4-BE49-F238E27FC236}">
                <a16:creationId xmlns:a16="http://schemas.microsoft.com/office/drawing/2014/main" id="{2845BB8F-484F-467E-BFA3-70D94F918728}"/>
              </a:ext>
            </a:extLst>
          </p:cNvPr>
          <p:cNvPicPr>
            <a:picLocks noChangeAspect="1"/>
          </p:cNvPicPr>
          <p:nvPr/>
        </p:nvPicPr>
        <p:blipFill>
          <a:blip r:embed="rId17"/>
          <a:stretch>
            <a:fillRect/>
          </a:stretch>
        </p:blipFill>
        <p:spPr>
          <a:xfrm>
            <a:off x="308975" y="2855108"/>
            <a:ext cx="2364121" cy="2789132"/>
          </a:xfrm>
          <a:prstGeom prst="rect">
            <a:avLst/>
          </a:prstGeom>
        </p:spPr>
      </p:pic>
      <p:sp>
        <p:nvSpPr>
          <p:cNvPr id="11" name="Title 3">
            <a:extLst>
              <a:ext uri="{FF2B5EF4-FFF2-40B4-BE49-F238E27FC236}">
                <a16:creationId xmlns:a16="http://schemas.microsoft.com/office/drawing/2014/main" id="{8FF314C4-6ECF-58E7-4003-4DC3995765C0}"/>
              </a:ext>
            </a:extLst>
          </p:cNvPr>
          <p:cNvSpPr>
            <a:spLocks noGrp="1"/>
          </p:cNvSpPr>
          <p:nvPr>
            <p:ph type="title"/>
          </p:nvPr>
        </p:nvSpPr>
        <p:spPr>
          <a:xfrm>
            <a:off x="0" y="0"/>
            <a:ext cx="10845562" cy="1363175"/>
          </a:xfrm>
        </p:spPr>
        <p:txBody>
          <a:bodyPr vert="horz" lIns="91440" tIns="45720" rIns="91440" bIns="45720" rtlCol="0" anchor="ctr">
            <a:normAutofit/>
          </a:bodyPr>
          <a:lstStyle/>
          <a:p>
            <a:r>
              <a:rPr lang="en-US" sz="3600" b="1" kern="1200" cap="all" baseline="0" dirty="0">
                <a:solidFill>
                  <a:schemeClr val="tx2"/>
                </a:solidFill>
              </a:rPr>
              <a:t>Connecting the Strategic plan &amp; </a:t>
            </a:r>
            <a:br>
              <a:rPr lang="en-US" sz="3600" b="1" kern="1200" cap="all" baseline="0" dirty="0">
                <a:solidFill>
                  <a:schemeClr val="tx2"/>
                </a:solidFill>
              </a:rPr>
            </a:br>
            <a:r>
              <a:rPr lang="en-US" sz="3600" b="1" kern="1200" cap="all" baseline="0" dirty="0">
                <a:solidFill>
                  <a:schemeClr val="tx2"/>
                </a:solidFill>
              </a:rPr>
              <a:t>Continuous Improvement Plan</a:t>
            </a:r>
          </a:p>
        </p:txBody>
      </p:sp>
      <p:sp>
        <p:nvSpPr>
          <p:cNvPr id="2" name="TextBox 1">
            <a:extLst>
              <a:ext uri="{FF2B5EF4-FFF2-40B4-BE49-F238E27FC236}">
                <a16:creationId xmlns:a16="http://schemas.microsoft.com/office/drawing/2014/main" id="{B805D6DA-304D-B17E-9B07-2AC41256CCE8}"/>
              </a:ext>
            </a:extLst>
          </p:cNvPr>
          <p:cNvSpPr txBox="1"/>
          <p:nvPr/>
        </p:nvSpPr>
        <p:spPr>
          <a:xfrm>
            <a:off x="3175000" y="1330528"/>
            <a:ext cx="2351024" cy="369332"/>
          </a:xfrm>
          <a:prstGeom prst="rect">
            <a:avLst/>
          </a:prstGeom>
          <a:noFill/>
        </p:spPr>
        <p:txBody>
          <a:bodyPr wrap="square" rtlCol="0">
            <a:spAutoFit/>
          </a:bodyPr>
          <a:lstStyle/>
          <a:p>
            <a:pPr algn="ctr"/>
            <a:r>
              <a:rPr lang="en-US" dirty="0"/>
              <a:t>Strategic Plan Priority</a:t>
            </a:r>
          </a:p>
        </p:txBody>
      </p:sp>
      <p:sp>
        <p:nvSpPr>
          <p:cNvPr id="3" name="TextBox 2">
            <a:extLst>
              <a:ext uri="{FF2B5EF4-FFF2-40B4-BE49-F238E27FC236}">
                <a16:creationId xmlns:a16="http://schemas.microsoft.com/office/drawing/2014/main" id="{E60B7C1B-47C4-661C-FE2E-DBC642573530}"/>
              </a:ext>
            </a:extLst>
          </p:cNvPr>
          <p:cNvSpPr txBox="1"/>
          <p:nvPr/>
        </p:nvSpPr>
        <p:spPr>
          <a:xfrm>
            <a:off x="6087872" y="1342356"/>
            <a:ext cx="2351024" cy="369332"/>
          </a:xfrm>
          <a:prstGeom prst="rect">
            <a:avLst/>
          </a:prstGeom>
          <a:noFill/>
        </p:spPr>
        <p:txBody>
          <a:bodyPr wrap="square" rtlCol="0">
            <a:spAutoFit/>
          </a:bodyPr>
          <a:lstStyle/>
          <a:p>
            <a:pPr algn="ctr"/>
            <a:r>
              <a:rPr lang="en-US" dirty="0"/>
              <a:t>CIP SMART Goal</a:t>
            </a:r>
          </a:p>
        </p:txBody>
      </p:sp>
      <p:sp>
        <p:nvSpPr>
          <p:cNvPr id="5" name="TextBox 4">
            <a:extLst>
              <a:ext uri="{FF2B5EF4-FFF2-40B4-BE49-F238E27FC236}">
                <a16:creationId xmlns:a16="http://schemas.microsoft.com/office/drawing/2014/main" id="{F908808B-AED5-B95E-D7B6-4021D47B9C0D}"/>
              </a:ext>
            </a:extLst>
          </p:cNvPr>
          <p:cNvSpPr txBox="1"/>
          <p:nvPr/>
        </p:nvSpPr>
        <p:spPr>
          <a:xfrm>
            <a:off x="9088120" y="1302284"/>
            <a:ext cx="2351024" cy="369332"/>
          </a:xfrm>
          <a:prstGeom prst="rect">
            <a:avLst/>
          </a:prstGeom>
          <a:noFill/>
        </p:spPr>
        <p:txBody>
          <a:bodyPr wrap="square" rtlCol="0">
            <a:spAutoFit/>
          </a:bodyPr>
          <a:lstStyle/>
          <a:p>
            <a:pPr algn="ctr"/>
            <a:r>
              <a:rPr lang="en-US" dirty="0"/>
              <a:t>Key Indicator </a:t>
            </a:r>
          </a:p>
        </p:txBody>
      </p:sp>
    </p:spTree>
    <p:extLst>
      <p:ext uri="{BB962C8B-B14F-4D97-AF65-F5344CB8AC3E}">
        <p14:creationId xmlns:p14="http://schemas.microsoft.com/office/powerpoint/2010/main" val="16331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95600" y="3150600"/>
            <a:ext cx="6400800" cy="1618623"/>
          </a:xfrm>
        </p:spPr>
        <p:txBody>
          <a:bodyPr/>
          <a:lstStyle/>
          <a:p>
            <a:r>
              <a:rPr lang="en-US" dirty="0"/>
              <a:t>Data</a:t>
            </a:r>
            <a:br>
              <a:rPr lang="en-US" dirty="0"/>
            </a:br>
            <a:r>
              <a:rPr lang="en-US" dirty="0"/>
              <a:t>Discussion</a:t>
            </a:r>
          </a:p>
        </p:txBody>
      </p:sp>
    </p:spTree>
    <p:extLst>
      <p:ext uri="{BB962C8B-B14F-4D97-AF65-F5344CB8AC3E}">
        <p14:creationId xmlns:p14="http://schemas.microsoft.com/office/powerpoint/2010/main" val="381705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7" name="Title 1">
            <a:extLst>
              <a:ext uri="{FF2B5EF4-FFF2-40B4-BE49-F238E27FC236}">
                <a16:creationId xmlns:a16="http://schemas.microsoft.com/office/drawing/2014/main" id="{334AB01C-508F-1CD2-AE72-376C07D912DC}"/>
              </a:ext>
            </a:extLst>
          </p:cNvPr>
          <p:cNvSpPr txBox="1">
            <a:spLocks/>
          </p:cNvSpPr>
          <p:nvPr/>
        </p:nvSpPr>
        <p:spPr>
          <a:xfrm>
            <a:off x="760476" y="2660904"/>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Arial Black" panose="020B0604020202020204" pitchFamily="34" charset="0"/>
                <a:cs typeface="Arial Black" panose="020B0604020202020204" pitchFamily="34" charset="0"/>
              </a:rPr>
              <a:t>Spring MAP </a:t>
            </a:r>
          </a:p>
          <a:p>
            <a:r>
              <a:rPr lang="en-US" dirty="0">
                <a:latin typeface="Arial Black" panose="020B0604020202020204" pitchFamily="34" charset="0"/>
                <a:cs typeface="Arial Black" panose="020B0604020202020204" pitchFamily="34" charset="0"/>
              </a:rPr>
              <a:t>Results</a:t>
            </a:r>
          </a:p>
        </p:txBody>
      </p:sp>
    </p:spTree>
    <p:extLst>
      <p:ext uri="{BB962C8B-B14F-4D97-AF65-F5344CB8AC3E}">
        <p14:creationId xmlns:p14="http://schemas.microsoft.com/office/powerpoint/2010/main" val="828644744"/>
      </p:ext>
    </p:extLst>
  </p:cSld>
  <p:clrMapOvr>
    <a:masterClrMapping/>
  </p:clrMapOvr>
</p:sld>
</file>

<file path=ppt/theme/theme1.xml><?xml version="1.0" encoding="utf-8"?>
<a:theme xmlns:a="http://schemas.openxmlformats.org/drawingml/2006/main" name="Office Theme">
  <a:themeElements>
    <a:clrScheme name="APS Colors">
      <a:dk1>
        <a:sysClr val="windowText" lastClr="000000"/>
      </a:dk1>
      <a:lt1>
        <a:sysClr val="window" lastClr="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AE07CD55-1EB2-4828-BD1B-23C4B549360B}"/>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26949DF6-D4A6-4E3A-BC2B-E0CFADA5B40D}"/>
    </a:ext>
  </a:extLst>
</a:theme>
</file>

<file path=ppt/theme/theme3.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A657EEC7-8FF9-48D3-92AF-979D3F4DC0F7}"/>
    </a:ext>
  </a:extLst>
</a:theme>
</file>

<file path=ppt/theme/theme4.xml><?xml version="1.0" encoding="utf-8"?>
<a:theme xmlns:a="http://schemas.openxmlformats.org/drawingml/2006/main" name="1_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D34F3A19-8F3E-4991-B832-498BB6D17EF2}" vid="{A6CEC135-CC49-4CA3-928D-29980C6CD255}"/>
    </a:ext>
  </a:extLst>
</a:theme>
</file>

<file path=ppt/theme/theme5.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AAAB5-2FA2-492E-9640-D5EF86DC65FA}">
  <ds:schemaRefs>
    <ds:schemaRef ds:uri="http://schemas.microsoft.com/office/infopath/2007/PartnerControls"/>
    <ds:schemaRef ds:uri="http://purl.org/dc/elements/1.1/"/>
    <ds:schemaRef ds:uri="8dcae609-94e2-4108-915c-852935aa21ad"/>
    <ds:schemaRef ds:uri="http://schemas.microsoft.com/office/2006/documentManagement/types"/>
    <ds:schemaRef ds:uri="http://purl.org/dc/terms/"/>
    <ds:schemaRef ds:uri="e136758a-e7f7-4029-9cdc-709c7a6ff02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C16481F-74F9-42F7-8A79-954432A7EA5A}">
  <ds:schemaRefs>
    <ds:schemaRef ds:uri="http://schemas.microsoft.com/sharepoint/v3/contenttype/forms"/>
  </ds:schemaRefs>
</ds:datastoreItem>
</file>

<file path=customXml/itemProps3.xml><?xml version="1.0" encoding="utf-8"?>
<ds:datastoreItem xmlns:ds="http://schemas.openxmlformats.org/officeDocument/2006/customXml" ds:itemID="{5B1D9FAA-78C2-454C-8B46-F6313C857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2024 GO Team Business Meeting 1 Presentation Template</Template>
  <TotalTime>689</TotalTime>
  <Words>3042</Words>
  <Application>Microsoft Office PowerPoint</Application>
  <PresentationFormat>Widescreen</PresentationFormat>
  <Paragraphs>449</Paragraphs>
  <Slides>52</Slides>
  <Notes>22</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52</vt:i4>
      </vt:variant>
    </vt:vector>
  </HeadingPairs>
  <TitlesOfParts>
    <vt:vector size="73" baseType="lpstr">
      <vt:lpstr>Arial</vt:lpstr>
      <vt:lpstr>Arial Black</vt:lpstr>
      <vt:lpstr>Avenir Next LT Pro</vt:lpstr>
      <vt:lpstr>Be Vietnam</vt:lpstr>
      <vt:lpstr>Calibri</vt:lpstr>
      <vt:lpstr>Century Schoolbook</vt:lpstr>
      <vt:lpstr>Lato</vt:lpstr>
      <vt:lpstr>Luckiest Guy</vt:lpstr>
      <vt:lpstr>McLaren</vt:lpstr>
      <vt:lpstr>Sabon Next LT</vt:lpstr>
      <vt:lpstr>Tenorite</vt:lpstr>
      <vt:lpstr>Tw Cen MT</vt:lpstr>
      <vt:lpstr>Verdana</vt:lpstr>
      <vt:lpstr>Office Theme</vt:lpstr>
      <vt:lpstr>2022 Principal's Report Template - Mtg 1</vt:lpstr>
      <vt:lpstr>ShapesVTI</vt:lpstr>
      <vt:lpstr>1_2022 Principal's Report Template - Mtg 1</vt:lpstr>
      <vt:lpstr>3_Office Theme</vt:lpstr>
      <vt:lpstr>2_Office Theme</vt:lpstr>
      <vt:lpstr>Simple Light</vt:lpstr>
      <vt:lpstr>Acrobat Document</vt:lpstr>
      <vt:lpstr>GO Team Meeting #1 </vt:lpstr>
      <vt:lpstr>TOPICS</vt:lpstr>
      <vt:lpstr>2021-2025 Strategic Plan</vt:lpstr>
      <vt:lpstr>PowerPoint Presentation</vt:lpstr>
      <vt:lpstr>PowerPoint Presentation</vt:lpstr>
      <vt:lpstr>PowerPoint Presentation</vt:lpstr>
      <vt:lpstr>Connecting the Strategic plan &amp;  Continuous Improvement Plan</vt:lpstr>
      <vt:lpstr>Data Discussion</vt:lpstr>
      <vt:lpstr>PowerPoint Presentation</vt:lpstr>
      <vt:lpstr>PowerPoint Presentation</vt:lpstr>
      <vt:lpstr>Subgroup Proficiency Data: ELA</vt:lpstr>
      <vt:lpstr>Are We Meeting Our Goals?</vt:lpstr>
      <vt:lpstr>PowerPoint Presentation</vt:lpstr>
      <vt:lpstr>Subgroup Proficiency Data: MATH</vt:lpstr>
      <vt:lpstr>Are We Meeting Our Goals?</vt:lpstr>
      <vt:lpstr>PowerPoint Presentation</vt:lpstr>
      <vt:lpstr>Subgroup Proficiency Data: Science</vt:lpstr>
      <vt:lpstr>Are We Meeting Our Goals?</vt:lpstr>
      <vt:lpstr>PowerPoint Presentation</vt:lpstr>
      <vt:lpstr>ELA - School-Wide Georgia Milestones Assessment Data (GMAS)                                                           </vt:lpstr>
      <vt:lpstr>Did We Meet Our Goals?</vt:lpstr>
      <vt:lpstr>Science - School-Wide Georgia Milestones Assessment Data (GMAS)                                                          </vt:lpstr>
      <vt:lpstr>Social Studies - School-Wide Georgia Milestones Assessment Data (GMAS)                                                          </vt:lpstr>
      <vt:lpstr>Students with Disabilities(SWD) GMAS Data</vt:lpstr>
      <vt:lpstr>English Language Learners (ELL) GMAS Data</vt:lpstr>
      <vt:lpstr>Glows &amp; Grows </vt:lpstr>
      <vt:lpstr>GO Team Discussion: Data Protocol</vt:lpstr>
      <vt:lpstr>Timeline for GO Teams</vt:lpstr>
      <vt:lpstr>Questions?</vt:lpstr>
      <vt:lpstr>Discussion: Optional School Uniform</vt:lpstr>
      <vt:lpstr>PowerPoint Presentation</vt:lpstr>
      <vt:lpstr>Optional School Uniform</vt:lpstr>
      <vt:lpstr>PowerPoint Presentation</vt:lpstr>
      <vt:lpstr>ABOE Policy JCDB Student Dress Code (Last Revised, 06/03/2024)</vt:lpstr>
      <vt:lpstr>School-specific Dress Codes</vt:lpstr>
      <vt:lpstr>School Uniforms</vt:lpstr>
      <vt:lpstr>Establish an optional school uniform</vt:lpstr>
      <vt:lpstr>DISCUSSION</vt:lpstr>
      <vt:lpstr>Committee members</vt:lpstr>
      <vt:lpstr>Establish the Committee</vt:lpstr>
      <vt:lpstr>PowerPoint Presentation</vt:lpstr>
      <vt:lpstr>Principal’s Report</vt:lpstr>
      <vt:lpstr>Young Middle School Leveling and fy25 budget adjustment </vt:lpstr>
      <vt:lpstr>Enrollment</vt:lpstr>
      <vt:lpstr>PowerPoint Presentation</vt:lpstr>
      <vt:lpstr>PowerPoint Presentation</vt:lpstr>
      <vt:lpstr>Summary of Changes As A result of FY25 Budget Adjustment</vt:lpstr>
      <vt:lpstr>Information about our school</vt:lpstr>
      <vt:lpstr>Information about our school</vt:lpstr>
      <vt:lpstr>Information about our school</vt:lpstr>
      <vt:lpstr>Join us on Saturday, September 28 All GO team members are invited, but plan to have at least 3 members of your GO Team attend!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Garlington, Ronald</dc:creator>
  <cp:lastModifiedBy>Garlington, Ronald</cp:lastModifiedBy>
  <cp:revision>11</cp:revision>
  <cp:lastPrinted>2024-09-19T17:56:33Z</cp:lastPrinted>
  <dcterms:created xsi:type="dcterms:W3CDTF">2024-09-16T15:38:04Z</dcterms:created>
  <dcterms:modified xsi:type="dcterms:W3CDTF">2024-09-19T19:54:12Z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